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4"/>
  </p:sldMasterIdLst>
  <p:notesMasterIdLst>
    <p:notesMasterId r:id="rId19"/>
  </p:notesMasterIdLst>
  <p:sldIdLst>
    <p:sldId id="382" r:id="rId5"/>
    <p:sldId id="627" r:id="rId6"/>
    <p:sldId id="671" r:id="rId7"/>
    <p:sldId id="672" r:id="rId8"/>
    <p:sldId id="673" r:id="rId9"/>
    <p:sldId id="684" r:id="rId10"/>
    <p:sldId id="677" r:id="rId11"/>
    <p:sldId id="678" r:id="rId12"/>
    <p:sldId id="679" r:id="rId13"/>
    <p:sldId id="680" r:id="rId14"/>
    <p:sldId id="681" r:id="rId15"/>
    <p:sldId id="682" r:id="rId16"/>
    <p:sldId id="683" r:id="rId17"/>
    <p:sldId id="621" r:id="rId18"/>
  </p:sldIdLst>
  <p:sldSz cx="9144000" cy="6858000" type="screen4x3"/>
  <p:notesSz cx="6742113" cy="987266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 userDrawn="1">
          <p15:clr>
            <a:srgbClr val="A4A3A4"/>
          </p15:clr>
        </p15:guide>
        <p15:guide id="2" pos="212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alance Benoit" initials="VB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2673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FD0F851-EC5A-4D38-B0AD-8093EC10F338}" styleName="Style léger 1 - Accentuation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8D230F3-CF80-4859-8CE7-A43EE81993B5}" styleName="Style léger 1 - Accentuation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C083E6E3-FA7D-4D7B-A595-EF9225AFEA82}" styleName="Style léger 1 - Accentuation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2838BEF-8BB2-4498-84A7-C5851F593DF1}" styleName="Style moyen 4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D27102A9-8310-4765-A935-A1911B00CA55}" styleName="Style léger 1 - Accentuation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0A1B5D5-9B99-4C35-A422-299274C87663}" styleName="Style moyen 1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A111915-BE36-4E01-A7E5-04B1672EAD32}" styleName="Style léger 2 - Accentuation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Style léger 2 - Accentuation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93D81CF-94F2-401A-BA57-92F5A7B2D0C5}" styleName="Style moye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E9639D4-E3E2-4D34-9284-5A2195B3D0D7}" styleName="Style clair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1E171933-4619-4E11-9A3F-F7608DF75F80}" styleName="Style moyen 1 - Accentuatio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007" autoAdjust="0"/>
    <p:restoredTop sz="93792" autoAdjust="0"/>
  </p:normalViewPr>
  <p:slideViewPr>
    <p:cSldViewPr>
      <p:cViewPr varScale="1">
        <p:scale>
          <a:sx n="107" d="100"/>
          <a:sy n="107" d="100"/>
        </p:scale>
        <p:origin x="1332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0998"/>
    </p:cViewPr>
  </p:sorterViewPr>
  <p:notesViewPr>
    <p:cSldViewPr>
      <p:cViewPr varScale="1">
        <p:scale>
          <a:sx n="44" d="100"/>
          <a:sy n="44" d="100"/>
        </p:scale>
        <p:origin x="-2808" y="-114"/>
      </p:cViewPr>
      <p:guideLst>
        <p:guide orient="horz" pos="3110"/>
        <p:guide pos="212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62053C-6103-4E9B-9440-2332EF8B84E1}" type="doc">
      <dgm:prSet loTypeId="urn:microsoft.com/office/officeart/2008/layout/VerticalCurvedList" loCatId="list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fr-FR"/>
        </a:p>
      </dgm:t>
    </dgm:pt>
    <dgm:pt modelId="{00836C13-9FD7-4A1E-A70A-28AFC9F70369}">
      <dgm:prSet phldrT="[Texte]"/>
      <dgm:spPr/>
      <dgm:t>
        <a:bodyPr/>
        <a:lstStyle/>
        <a:p>
          <a:r>
            <a:rPr lang="fr-FR" dirty="0"/>
            <a:t>Le N° de SIRET de votre organisation</a:t>
          </a:r>
        </a:p>
      </dgm:t>
    </dgm:pt>
    <dgm:pt modelId="{4944D156-DC4D-4134-B625-75B3C220BEF5}" type="parTrans" cxnId="{68B4BEAF-8BA4-4132-BA76-8A14FC963775}">
      <dgm:prSet/>
      <dgm:spPr/>
      <dgm:t>
        <a:bodyPr/>
        <a:lstStyle/>
        <a:p>
          <a:endParaRPr lang="fr-FR"/>
        </a:p>
      </dgm:t>
    </dgm:pt>
    <dgm:pt modelId="{C6C36B84-34B3-4DF1-9D4B-3B9D3CE51D78}" type="sibTrans" cxnId="{68B4BEAF-8BA4-4132-BA76-8A14FC963775}">
      <dgm:prSet/>
      <dgm:spPr/>
      <dgm:t>
        <a:bodyPr/>
        <a:lstStyle/>
        <a:p>
          <a:endParaRPr lang="fr-FR"/>
        </a:p>
      </dgm:t>
    </dgm:pt>
    <dgm:pt modelId="{17752CFD-C2AE-410E-A06B-64AB8BBE94EC}">
      <dgm:prSet phldrT="[Texte]"/>
      <dgm:spPr/>
      <dgm:t>
        <a:bodyPr/>
        <a:lstStyle/>
        <a:p>
          <a:r>
            <a:rPr lang="fr-FR" dirty="0"/>
            <a:t>Les coordonnées des votre organisation</a:t>
          </a:r>
        </a:p>
      </dgm:t>
    </dgm:pt>
    <dgm:pt modelId="{8A778331-359F-4D59-9AB4-15C9256189CB}" type="parTrans" cxnId="{04E8A6C7-DC94-4D37-B590-2BD84C338C7A}">
      <dgm:prSet/>
      <dgm:spPr/>
      <dgm:t>
        <a:bodyPr/>
        <a:lstStyle/>
        <a:p>
          <a:endParaRPr lang="fr-FR"/>
        </a:p>
      </dgm:t>
    </dgm:pt>
    <dgm:pt modelId="{2FC55DB6-F7EF-4E3B-B6B8-CEC539C81659}" type="sibTrans" cxnId="{04E8A6C7-DC94-4D37-B590-2BD84C338C7A}">
      <dgm:prSet/>
      <dgm:spPr/>
      <dgm:t>
        <a:bodyPr/>
        <a:lstStyle/>
        <a:p>
          <a:endParaRPr lang="fr-FR"/>
        </a:p>
      </dgm:t>
    </dgm:pt>
    <dgm:pt modelId="{D0CA861A-1B45-40E4-A214-D0129213A588}">
      <dgm:prSet phldrT="[Texte]"/>
      <dgm:spPr/>
      <dgm:t>
        <a:bodyPr/>
        <a:lstStyle/>
        <a:p>
          <a:r>
            <a:rPr lang="fr-FR" dirty="0"/>
            <a:t>Représentant légal : ses informations et ses coordonnées</a:t>
          </a:r>
        </a:p>
      </dgm:t>
    </dgm:pt>
    <dgm:pt modelId="{3194B68A-271D-404D-9618-EE57000F9784}" type="parTrans" cxnId="{5C90C43E-4404-485F-84F7-8C6D011BABB8}">
      <dgm:prSet/>
      <dgm:spPr/>
      <dgm:t>
        <a:bodyPr/>
        <a:lstStyle/>
        <a:p>
          <a:endParaRPr lang="fr-FR"/>
        </a:p>
      </dgm:t>
    </dgm:pt>
    <dgm:pt modelId="{BD924EB1-1DFC-4D83-8A2B-6042909B9DBB}" type="sibTrans" cxnId="{5C90C43E-4404-485F-84F7-8C6D011BABB8}">
      <dgm:prSet/>
      <dgm:spPr/>
      <dgm:t>
        <a:bodyPr/>
        <a:lstStyle/>
        <a:p>
          <a:endParaRPr lang="fr-FR"/>
        </a:p>
      </dgm:t>
    </dgm:pt>
    <dgm:pt modelId="{61EA10D7-648E-4A1D-9AE8-C7EF3FCBE428}" type="pres">
      <dgm:prSet presAssocID="{E962053C-6103-4E9B-9440-2332EF8B84E1}" presName="Name0" presStyleCnt="0">
        <dgm:presLayoutVars>
          <dgm:chMax val="7"/>
          <dgm:chPref val="7"/>
          <dgm:dir/>
        </dgm:presLayoutVars>
      </dgm:prSet>
      <dgm:spPr/>
    </dgm:pt>
    <dgm:pt modelId="{8C4E43D0-43EA-471D-AC33-29253F37DAC7}" type="pres">
      <dgm:prSet presAssocID="{E962053C-6103-4E9B-9440-2332EF8B84E1}" presName="Name1" presStyleCnt="0"/>
      <dgm:spPr/>
    </dgm:pt>
    <dgm:pt modelId="{EC32A4A1-78B7-4C48-929B-636595A60FB3}" type="pres">
      <dgm:prSet presAssocID="{E962053C-6103-4E9B-9440-2332EF8B84E1}" presName="cycle" presStyleCnt="0"/>
      <dgm:spPr/>
    </dgm:pt>
    <dgm:pt modelId="{1D7781A9-E0E1-4C16-A69E-829BF32FD92A}" type="pres">
      <dgm:prSet presAssocID="{E962053C-6103-4E9B-9440-2332EF8B84E1}" presName="srcNode" presStyleLbl="node1" presStyleIdx="0" presStyleCnt="3"/>
      <dgm:spPr/>
    </dgm:pt>
    <dgm:pt modelId="{7EBE3098-574A-4458-999A-49C680150320}" type="pres">
      <dgm:prSet presAssocID="{E962053C-6103-4E9B-9440-2332EF8B84E1}" presName="conn" presStyleLbl="parChTrans1D2" presStyleIdx="0" presStyleCnt="1"/>
      <dgm:spPr/>
    </dgm:pt>
    <dgm:pt modelId="{F73123A4-927B-4C3B-BAB5-6780FE821088}" type="pres">
      <dgm:prSet presAssocID="{E962053C-6103-4E9B-9440-2332EF8B84E1}" presName="extraNode" presStyleLbl="node1" presStyleIdx="0" presStyleCnt="3"/>
      <dgm:spPr/>
    </dgm:pt>
    <dgm:pt modelId="{32D5EBD4-2C2C-42BF-A69C-9093C52A6A59}" type="pres">
      <dgm:prSet presAssocID="{E962053C-6103-4E9B-9440-2332EF8B84E1}" presName="dstNode" presStyleLbl="node1" presStyleIdx="0" presStyleCnt="3"/>
      <dgm:spPr/>
    </dgm:pt>
    <dgm:pt modelId="{AE1A7D01-99EE-4A83-B397-C1979368E864}" type="pres">
      <dgm:prSet presAssocID="{00836C13-9FD7-4A1E-A70A-28AFC9F70369}" presName="text_1" presStyleLbl="node1" presStyleIdx="0" presStyleCnt="3">
        <dgm:presLayoutVars>
          <dgm:bulletEnabled val="1"/>
        </dgm:presLayoutVars>
      </dgm:prSet>
      <dgm:spPr/>
    </dgm:pt>
    <dgm:pt modelId="{6CCF7CAB-0349-4E17-9191-668804D8F54E}" type="pres">
      <dgm:prSet presAssocID="{00836C13-9FD7-4A1E-A70A-28AFC9F70369}" presName="accent_1" presStyleCnt="0"/>
      <dgm:spPr/>
    </dgm:pt>
    <dgm:pt modelId="{31C3C94F-141D-4C90-8AA0-212B1353C8FB}" type="pres">
      <dgm:prSet presAssocID="{00836C13-9FD7-4A1E-A70A-28AFC9F70369}" presName="accentRepeatNode" presStyleLbl="solidFgAcc1" presStyleIdx="0" presStyleCnt="3"/>
      <dgm:spPr/>
    </dgm:pt>
    <dgm:pt modelId="{F6E6B248-BCC7-43DA-A9C6-BDC9B335A2EC}" type="pres">
      <dgm:prSet presAssocID="{17752CFD-C2AE-410E-A06B-64AB8BBE94EC}" presName="text_2" presStyleLbl="node1" presStyleIdx="1" presStyleCnt="3">
        <dgm:presLayoutVars>
          <dgm:bulletEnabled val="1"/>
        </dgm:presLayoutVars>
      </dgm:prSet>
      <dgm:spPr/>
    </dgm:pt>
    <dgm:pt modelId="{3A0ED233-F465-4EA4-9716-A8D763BD59C9}" type="pres">
      <dgm:prSet presAssocID="{17752CFD-C2AE-410E-A06B-64AB8BBE94EC}" presName="accent_2" presStyleCnt="0"/>
      <dgm:spPr/>
    </dgm:pt>
    <dgm:pt modelId="{F890016C-608C-4F3F-92DA-C609A7D9DAFC}" type="pres">
      <dgm:prSet presAssocID="{17752CFD-C2AE-410E-A06B-64AB8BBE94EC}" presName="accentRepeatNode" presStyleLbl="solidFgAcc1" presStyleIdx="1" presStyleCnt="3"/>
      <dgm:spPr/>
    </dgm:pt>
    <dgm:pt modelId="{C0098B17-9A4F-4652-8A50-91E0CAFD6947}" type="pres">
      <dgm:prSet presAssocID="{D0CA861A-1B45-40E4-A214-D0129213A588}" presName="text_3" presStyleLbl="node1" presStyleIdx="2" presStyleCnt="3">
        <dgm:presLayoutVars>
          <dgm:bulletEnabled val="1"/>
        </dgm:presLayoutVars>
      </dgm:prSet>
      <dgm:spPr/>
    </dgm:pt>
    <dgm:pt modelId="{4CDB8936-2F29-4109-AF5D-C360E31855DA}" type="pres">
      <dgm:prSet presAssocID="{D0CA861A-1B45-40E4-A214-D0129213A588}" presName="accent_3" presStyleCnt="0"/>
      <dgm:spPr/>
    </dgm:pt>
    <dgm:pt modelId="{05246876-6C4F-4446-B6A0-FAE0D07B64F8}" type="pres">
      <dgm:prSet presAssocID="{D0CA861A-1B45-40E4-A214-D0129213A588}" presName="accentRepeatNode" presStyleLbl="solidFgAcc1" presStyleIdx="2" presStyleCnt="3"/>
      <dgm:spPr/>
    </dgm:pt>
  </dgm:ptLst>
  <dgm:cxnLst>
    <dgm:cxn modelId="{663DCC37-29DB-4CB3-9E3F-D88BBA705366}" type="presOf" srcId="{00836C13-9FD7-4A1E-A70A-28AFC9F70369}" destId="{AE1A7D01-99EE-4A83-B397-C1979368E864}" srcOrd="0" destOrd="0" presId="urn:microsoft.com/office/officeart/2008/layout/VerticalCurvedList"/>
    <dgm:cxn modelId="{5C90C43E-4404-485F-84F7-8C6D011BABB8}" srcId="{E962053C-6103-4E9B-9440-2332EF8B84E1}" destId="{D0CA861A-1B45-40E4-A214-D0129213A588}" srcOrd="2" destOrd="0" parTransId="{3194B68A-271D-404D-9618-EE57000F9784}" sibTransId="{BD924EB1-1DFC-4D83-8A2B-6042909B9DBB}"/>
    <dgm:cxn modelId="{B5CCC859-DFF2-48C1-8B2D-74550E4DAD16}" type="presOf" srcId="{C6C36B84-34B3-4DF1-9D4B-3B9D3CE51D78}" destId="{7EBE3098-574A-4458-999A-49C680150320}" srcOrd="0" destOrd="0" presId="urn:microsoft.com/office/officeart/2008/layout/VerticalCurvedList"/>
    <dgm:cxn modelId="{1C05DA7B-6630-4124-AEDE-5C5BF4BCDD93}" type="presOf" srcId="{E962053C-6103-4E9B-9440-2332EF8B84E1}" destId="{61EA10D7-648E-4A1D-9AE8-C7EF3FCBE428}" srcOrd="0" destOrd="0" presId="urn:microsoft.com/office/officeart/2008/layout/VerticalCurvedList"/>
    <dgm:cxn modelId="{EDFF027D-3A82-4382-89D3-416AF2D271D5}" type="presOf" srcId="{17752CFD-C2AE-410E-A06B-64AB8BBE94EC}" destId="{F6E6B248-BCC7-43DA-A9C6-BDC9B335A2EC}" srcOrd="0" destOrd="0" presId="urn:microsoft.com/office/officeart/2008/layout/VerticalCurvedList"/>
    <dgm:cxn modelId="{E16397AE-BFD1-452A-A9FB-968F8B093DA0}" type="presOf" srcId="{D0CA861A-1B45-40E4-A214-D0129213A588}" destId="{C0098B17-9A4F-4652-8A50-91E0CAFD6947}" srcOrd="0" destOrd="0" presId="urn:microsoft.com/office/officeart/2008/layout/VerticalCurvedList"/>
    <dgm:cxn modelId="{68B4BEAF-8BA4-4132-BA76-8A14FC963775}" srcId="{E962053C-6103-4E9B-9440-2332EF8B84E1}" destId="{00836C13-9FD7-4A1E-A70A-28AFC9F70369}" srcOrd="0" destOrd="0" parTransId="{4944D156-DC4D-4134-B625-75B3C220BEF5}" sibTransId="{C6C36B84-34B3-4DF1-9D4B-3B9D3CE51D78}"/>
    <dgm:cxn modelId="{04E8A6C7-DC94-4D37-B590-2BD84C338C7A}" srcId="{E962053C-6103-4E9B-9440-2332EF8B84E1}" destId="{17752CFD-C2AE-410E-A06B-64AB8BBE94EC}" srcOrd="1" destOrd="0" parTransId="{8A778331-359F-4D59-9AB4-15C9256189CB}" sibTransId="{2FC55DB6-F7EF-4E3B-B6B8-CEC539C81659}"/>
    <dgm:cxn modelId="{DB5C95AB-568A-4315-824F-16E4D51C517D}" type="presParOf" srcId="{61EA10D7-648E-4A1D-9AE8-C7EF3FCBE428}" destId="{8C4E43D0-43EA-471D-AC33-29253F37DAC7}" srcOrd="0" destOrd="0" presId="urn:microsoft.com/office/officeart/2008/layout/VerticalCurvedList"/>
    <dgm:cxn modelId="{D256424C-9674-4F0A-A0BF-6EF12A9FE4A8}" type="presParOf" srcId="{8C4E43D0-43EA-471D-AC33-29253F37DAC7}" destId="{EC32A4A1-78B7-4C48-929B-636595A60FB3}" srcOrd="0" destOrd="0" presId="urn:microsoft.com/office/officeart/2008/layout/VerticalCurvedList"/>
    <dgm:cxn modelId="{8E344DD2-524B-4015-B194-8730FD603E67}" type="presParOf" srcId="{EC32A4A1-78B7-4C48-929B-636595A60FB3}" destId="{1D7781A9-E0E1-4C16-A69E-829BF32FD92A}" srcOrd="0" destOrd="0" presId="urn:microsoft.com/office/officeart/2008/layout/VerticalCurvedList"/>
    <dgm:cxn modelId="{E7CA536F-D0A2-4E48-B62F-DF4CD3414703}" type="presParOf" srcId="{EC32A4A1-78B7-4C48-929B-636595A60FB3}" destId="{7EBE3098-574A-4458-999A-49C680150320}" srcOrd="1" destOrd="0" presId="urn:microsoft.com/office/officeart/2008/layout/VerticalCurvedList"/>
    <dgm:cxn modelId="{968E7E62-5F9E-4709-80D4-D3612CF4CAC0}" type="presParOf" srcId="{EC32A4A1-78B7-4C48-929B-636595A60FB3}" destId="{F73123A4-927B-4C3B-BAB5-6780FE821088}" srcOrd="2" destOrd="0" presId="urn:microsoft.com/office/officeart/2008/layout/VerticalCurvedList"/>
    <dgm:cxn modelId="{AF3EA5C1-AEB4-4F21-81C3-57CF1DD61347}" type="presParOf" srcId="{EC32A4A1-78B7-4C48-929B-636595A60FB3}" destId="{32D5EBD4-2C2C-42BF-A69C-9093C52A6A59}" srcOrd="3" destOrd="0" presId="urn:microsoft.com/office/officeart/2008/layout/VerticalCurvedList"/>
    <dgm:cxn modelId="{C7808C40-5A0D-4127-8724-623F58B87F77}" type="presParOf" srcId="{8C4E43D0-43EA-471D-AC33-29253F37DAC7}" destId="{AE1A7D01-99EE-4A83-B397-C1979368E864}" srcOrd="1" destOrd="0" presId="urn:microsoft.com/office/officeart/2008/layout/VerticalCurvedList"/>
    <dgm:cxn modelId="{FD1A1F7B-D1C8-4D64-B297-42E206EA613B}" type="presParOf" srcId="{8C4E43D0-43EA-471D-AC33-29253F37DAC7}" destId="{6CCF7CAB-0349-4E17-9191-668804D8F54E}" srcOrd="2" destOrd="0" presId="urn:microsoft.com/office/officeart/2008/layout/VerticalCurvedList"/>
    <dgm:cxn modelId="{2A12A4B6-0E23-4164-B489-F252E83A7870}" type="presParOf" srcId="{6CCF7CAB-0349-4E17-9191-668804D8F54E}" destId="{31C3C94F-141D-4C90-8AA0-212B1353C8FB}" srcOrd="0" destOrd="0" presId="urn:microsoft.com/office/officeart/2008/layout/VerticalCurvedList"/>
    <dgm:cxn modelId="{66D34E28-0875-4827-92D7-D72117EF5E8D}" type="presParOf" srcId="{8C4E43D0-43EA-471D-AC33-29253F37DAC7}" destId="{F6E6B248-BCC7-43DA-A9C6-BDC9B335A2EC}" srcOrd="3" destOrd="0" presId="urn:microsoft.com/office/officeart/2008/layout/VerticalCurvedList"/>
    <dgm:cxn modelId="{3CFCDC52-5BFE-4122-8A3E-2AA7FF0CBCE5}" type="presParOf" srcId="{8C4E43D0-43EA-471D-AC33-29253F37DAC7}" destId="{3A0ED233-F465-4EA4-9716-A8D763BD59C9}" srcOrd="4" destOrd="0" presId="urn:microsoft.com/office/officeart/2008/layout/VerticalCurvedList"/>
    <dgm:cxn modelId="{DB434572-F7D2-414F-875B-881A21F9D64C}" type="presParOf" srcId="{3A0ED233-F465-4EA4-9716-A8D763BD59C9}" destId="{F890016C-608C-4F3F-92DA-C609A7D9DAFC}" srcOrd="0" destOrd="0" presId="urn:microsoft.com/office/officeart/2008/layout/VerticalCurvedList"/>
    <dgm:cxn modelId="{ADEC48DE-F11B-4146-B9B7-403F3A2A27A1}" type="presParOf" srcId="{8C4E43D0-43EA-471D-AC33-29253F37DAC7}" destId="{C0098B17-9A4F-4652-8A50-91E0CAFD6947}" srcOrd="5" destOrd="0" presId="urn:microsoft.com/office/officeart/2008/layout/VerticalCurvedList"/>
    <dgm:cxn modelId="{0010239B-AD64-4D8E-92C3-956F9BBC5067}" type="presParOf" srcId="{8C4E43D0-43EA-471D-AC33-29253F37DAC7}" destId="{4CDB8936-2F29-4109-AF5D-C360E31855DA}" srcOrd="6" destOrd="0" presId="urn:microsoft.com/office/officeart/2008/layout/VerticalCurvedList"/>
    <dgm:cxn modelId="{0C31CD86-0044-4821-86A6-075A5704AE06}" type="presParOf" srcId="{4CDB8936-2F29-4109-AF5D-C360E31855DA}" destId="{05246876-6C4F-4446-B6A0-FAE0D07B64F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BE3098-574A-4458-999A-49C680150320}">
      <dsp:nvSpPr>
        <dsp:cNvPr id="0" name=""/>
        <dsp:cNvSpPr/>
      </dsp:nvSpPr>
      <dsp:spPr>
        <a:xfrm>
          <a:off x="-4594335" y="-70440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25400" cap="flat" cmpd="sng" algn="ctr">
          <a:solidFill>
            <a:schemeClr val="accent3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1A7D01-99EE-4A83-B397-C1979368E864}">
      <dsp:nvSpPr>
        <dsp:cNvPr id="0" name=""/>
        <dsp:cNvSpPr/>
      </dsp:nvSpPr>
      <dsp:spPr>
        <a:xfrm>
          <a:off x="564979" y="406400"/>
          <a:ext cx="6474508" cy="812800"/>
        </a:xfrm>
        <a:prstGeom prst="rect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5160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/>
            <a:t>Le N° de SIRET de votre organisation</a:t>
          </a:r>
        </a:p>
      </dsp:txBody>
      <dsp:txXfrm>
        <a:off x="564979" y="406400"/>
        <a:ext cx="6474508" cy="812800"/>
      </dsp:txXfrm>
    </dsp:sp>
    <dsp:sp modelId="{31C3C94F-141D-4C90-8AA0-212B1353C8FB}">
      <dsp:nvSpPr>
        <dsp:cNvPr id="0" name=""/>
        <dsp:cNvSpPr/>
      </dsp:nvSpPr>
      <dsp:spPr>
        <a:xfrm>
          <a:off x="56979" y="304800"/>
          <a:ext cx="1016000" cy="1016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E6B248-BCC7-43DA-A9C6-BDC9B335A2EC}">
      <dsp:nvSpPr>
        <dsp:cNvPr id="0" name=""/>
        <dsp:cNvSpPr/>
      </dsp:nvSpPr>
      <dsp:spPr>
        <a:xfrm>
          <a:off x="860432" y="1625599"/>
          <a:ext cx="6179055" cy="812800"/>
        </a:xfrm>
        <a:prstGeom prst="rect">
          <a:avLst/>
        </a:prstGeom>
        <a:solidFill>
          <a:schemeClr val="accent3">
            <a:shade val="80000"/>
            <a:hueOff val="109454"/>
            <a:satOff val="-716"/>
            <a:lumOff val="1227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5160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/>
            <a:t>Les coordonnées des votre organisation</a:t>
          </a:r>
        </a:p>
      </dsp:txBody>
      <dsp:txXfrm>
        <a:off x="860432" y="1625599"/>
        <a:ext cx="6179055" cy="812800"/>
      </dsp:txXfrm>
    </dsp:sp>
    <dsp:sp modelId="{F890016C-608C-4F3F-92DA-C609A7D9DAFC}">
      <dsp:nvSpPr>
        <dsp:cNvPr id="0" name=""/>
        <dsp:cNvSpPr/>
      </dsp:nvSpPr>
      <dsp:spPr>
        <a:xfrm>
          <a:off x="352432" y="1523999"/>
          <a:ext cx="1016000" cy="1016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109454"/>
              <a:satOff val="-716"/>
              <a:lumOff val="1227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098B17-9A4F-4652-8A50-91E0CAFD6947}">
      <dsp:nvSpPr>
        <dsp:cNvPr id="0" name=""/>
        <dsp:cNvSpPr/>
      </dsp:nvSpPr>
      <dsp:spPr>
        <a:xfrm>
          <a:off x="564979" y="2844800"/>
          <a:ext cx="6474508" cy="812800"/>
        </a:xfrm>
        <a:prstGeom prst="rect">
          <a:avLst/>
        </a:prstGeom>
        <a:solidFill>
          <a:schemeClr val="accent3">
            <a:shade val="80000"/>
            <a:hueOff val="218907"/>
            <a:satOff val="-1431"/>
            <a:lumOff val="2455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5160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/>
            <a:t>Représentant légal : ses informations et ses coordonnées</a:t>
          </a:r>
        </a:p>
      </dsp:txBody>
      <dsp:txXfrm>
        <a:off x="564979" y="2844800"/>
        <a:ext cx="6474508" cy="812800"/>
      </dsp:txXfrm>
    </dsp:sp>
    <dsp:sp modelId="{05246876-6C4F-4446-B6A0-FAE0D07B64F8}">
      <dsp:nvSpPr>
        <dsp:cNvPr id="0" name=""/>
        <dsp:cNvSpPr/>
      </dsp:nvSpPr>
      <dsp:spPr>
        <a:xfrm>
          <a:off x="56979" y="2743200"/>
          <a:ext cx="1016000" cy="1016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218907"/>
              <a:satOff val="-1431"/>
              <a:lumOff val="2455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21583" cy="493633"/>
          </a:xfrm>
          <a:prstGeom prst="rect">
            <a:avLst/>
          </a:prstGeom>
        </p:spPr>
        <p:txBody>
          <a:bodyPr vert="horz" lIns="90809" tIns="45405" rIns="90809" bIns="45405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18971" y="1"/>
            <a:ext cx="2921583" cy="493633"/>
          </a:xfrm>
          <a:prstGeom prst="rect">
            <a:avLst/>
          </a:prstGeom>
        </p:spPr>
        <p:txBody>
          <a:bodyPr vert="horz" lIns="90809" tIns="45405" rIns="90809" bIns="45405" rtlCol="0"/>
          <a:lstStyle>
            <a:lvl1pPr algn="r">
              <a:defRPr sz="1200"/>
            </a:lvl1pPr>
          </a:lstStyle>
          <a:p>
            <a:fld id="{932108B1-72C8-468C-AF4E-B976E29E0B9D}" type="datetimeFigureOut">
              <a:rPr lang="fr-FR" smtClean="0"/>
              <a:pPr/>
              <a:t>22/03/2023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967038" y="739775"/>
            <a:ext cx="808037" cy="6080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809" tIns="45405" rIns="90809" bIns="45405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4212" y="4689515"/>
            <a:ext cx="5393690" cy="4442698"/>
          </a:xfrm>
          <a:prstGeom prst="rect">
            <a:avLst/>
          </a:prstGeom>
        </p:spPr>
        <p:txBody>
          <a:bodyPr vert="horz" lIns="90809" tIns="45405" rIns="90809" bIns="45405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21583" cy="493633"/>
          </a:xfrm>
          <a:prstGeom prst="rect">
            <a:avLst/>
          </a:prstGeom>
        </p:spPr>
        <p:txBody>
          <a:bodyPr vert="horz" lIns="90809" tIns="45405" rIns="90809" bIns="45405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18971" y="9377317"/>
            <a:ext cx="2921583" cy="493633"/>
          </a:xfrm>
          <a:prstGeom prst="rect">
            <a:avLst/>
          </a:prstGeom>
        </p:spPr>
        <p:txBody>
          <a:bodyPr vert="horz" lIns="90809" tIns="45405" rIns="90809" bIns="45405" rtlCol="0" anchor="b"/>
          <a:lstStyle>
            <a:lvl1pPr algn="r">
              <a:defRPr sz="1200"/>
            </a:lvl1pPr>
          </a:lstStyle>
          <a:p>
            <a:fld id="{8791F573-7AB0-4C91-BCB6-B04CC119C19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91602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967038" y="739775"/>
            <a:ext cx="808037" cy="608013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91F573-7AB0-4C91-BCB6-B04CC119C199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40412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967038" y="739775"/>
            <a:ext cx="808037" cy="608013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Raccourcis</a:t>
            </a:r>
            <a:r>
              <a:rPr lang="fr-FR" baseline="0" dirty="0"/>
              <a:t> et widgets disponibles : dépend du profil de l’agent connecté. Par exemple, un agent n’ayant pas le rôle de qualificateur ne verra pas le widget « Demandes de financement à prendre en charge ».</a:t>
            </a:r>
            <a:endParaRPr lang="fr-FR" b="1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91F573-7AB0-4C91-BCB6-B04CC119C199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38569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967038" y="739775"/>
            <a:ext cx="808037" cy="608013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Raccourcis</a:t>
            </a:r>
            <a:r>
              <a:rPr lang="fr-FR" baseline="0" dirty="0"/>
              <a:t> et widgets disponibles : dépend du profil de l’agent connecté. Par exemple, un agent n’ayant pas le rôle de qualificateur ne verra pas le widget « Demandes de financement à prendre en charge ».</a:t>
            </a:r>
            <a:endParaRPr lang="fr-FR" b="1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91F573-7AB0-4C91-BCB6-B04CC119C199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91267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967038" y="739775"/>
            <a:ext cx="808037" cy="608013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Raccourcis</a:t>
            </a:r>
            <a:r>
              <a:rPr lang="fr-FR" baseline="0" dirty="0"/>
              <a:t> et widgets disponibles : dépend du profil de l’agent connecté. Par exemple, un agent n’ayant pas le rôle de qualificateur ne verra pas le widget « Demandes de financement à prendre en charge ».</a:t>
            </a:r>
            <a:endParaRPr lang="fr-FR" b="1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91F573-7AB0-4C91-BCB6-B04CC119C199}" type="slidenum">
              <a:rPr lang="fr-FR" smtClean="0"/>
              <a:pPr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32732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967038" y="739775"/>
            <a:ext cx="808037" cy="608013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Raccourcis</a:t>
            </a:r>
            <a:r>
              <a:rPr lang="fr-FR" baseline="0" dirty="0"/>
              <a:t> et widgets disponibles : dépend du profil de l’agent connecté. Par exemple, un agent n’ayant pas le rôle de qualificateur ne verra pas le widget « Demandes de financement à prendre en charge ».</a:t>
            </a:r>
            <a:endParaRPr lang="fr-FR" b="1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91F573-7AB0-4C91-BCB6-B04CC119C199}" type="slidenum">
              <a:rPr lang="fr-FR" smtClean="0"/>
              <a:pPr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92730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967038" y="739775"/>
            <a:ext cx="808037" cy="608013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Raccourcis</a:t>
            </a:r>
            <a:r>
              <a:rPr lang="fr-FR" baseline="0" dirty="0"/>
              <a:t> et widgets disponibles : dépend du profil de l’agent connecté. Par exemple, un agent n’ayant pas le rôle de qualificateur ne verra pas le widget « Demandes de financement à prendre en charge ».</a:t>
            </a:r>
            <a:endParaRPr lang="fr-FR" b="1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91F573-7AB0-4C91-BCB6-B04CC119C199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8328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967038" y="739775"/>
            <a:ext cx="808037" cy="608013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Raccourcis</a:t>
            </a:r>
            <a:r>
              <a:rPr lang="fr-FR" baseline="0" dirty="0"/>
              <a:t> et widgets disponibles : dépend du profil de l’agent connecté. Par exemple, un agent n’ayant pas le rôle de qualificateur ne verra pas le widget « Demandes de financement à prendre en charge ».</a:t>
            </a:r>
            <a:endParaRPr lang="fr-FR" b="1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91F573-7AB0-4C91-BCB6-B04CC119C199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46128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967038" y="739775"/>
            <a:ext cx="808037" cy="608013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Raccourcis</a:t>
            </a:r>
            <a:r>
              <a:rPr lang="fr-FR" baseline="0" dirty="0"/>
              <a:t> et widgets disponibles : dépend du profil de l’agent connecté. Par exemple, un agent n’ayant pas le rôle de qualificateur ne verra pas le widget « Demandes de financement à prendre en charge ».</a:t>
            </a:r>
            <a:endParaRPr lang="fr-FR" b="1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91F573-7AB0-4C91-BCB6-B04CC119C199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45510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967038" y="739775"/>
            <a:ext cx="808037" cy="608013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Raccourcis</a:t>
            </a:r>
            <a:r>
              <a:rPr lang="fr-FR" baseline="0" dirty="0"/>
              <a:t> et widgets disponibles : dépend du profil de l’agent connecté. Par exemple, un agent n’ayant pas le rôle de qualificateur ne verra pas le widget « Demandes de financement à prendre en charge ».</a:t>
            </a:r>
            <a:endParaRPr lang="fr-FR" b="1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91F573-7AB0-4C91-BCB6-B04CC119C199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02677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967038" y="739775"/>
            <a:ext cx="808037" cy="608013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Raccourcis</a:t>
            </a:r>
            <a:r>
              <a:rPr lang="fr-FR" baseline="0" dirty="0"/>
              <a:t> et widgets disponibles : dépend du profil de l’agent connecté. Par exemple, un agent n’ayant pas le rôle de qualificateur ne verra pas le widget « Demandes de financement à prendre en charge ».</a:t>
            </a:r>
            <a:endParaRPr lang="fr-FR" b="1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91F573-7AB0-4C91-BCB6-B04CC119C199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98186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967038" y="739775"/>
            <a:ext cx="808037" cy="608013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Raccourcis</a:t>
            </a:r>
            <a:r>
              <a:rPr lang="fr-FR" baseline="0" dirty="0"/>
              <a:t> et widgets disponibles : dépend du profil de l’agent connecté. Par exemple, un agent n’ayant pas le rôle de qualificateur ne verra pas le widget « Demandes de financement à prendre en charge ».</a:t>
            </a:r>
            <a:endParaRPr lang="fr-FR" b="1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91F573-7AB0-4C91-BCB6-B04CC119C199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16821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967038" y="739775"/>
            <a:ext cx="808037" cy="608013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Raccourcis</a:t>
            </a:r>
            <a:r>
              <a:rPr lang="fr-FR" baseline="0" dirty="0"/>
              <a:t> et widgets disponibles : dépend du profil de l’agent connecté. Par exemple, un agent n’ayant pas le rôle de qualificateur ne verra pas le widget « Demandes de financement à prendre en charge ».</a:t>
            </a:r>
            <a:endParaRPr lang="fr-FR" b="1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91F573-7AB0-4C91-BCB6-B04CC119C199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38677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967038" y="739775"/>
            <a:ext cx="808037" cy="608013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Raccourcis</a:t>
            </a:r>
            <a:r>
              <a:rPr lang="fr-FR" baseline="0" dirty="0"/>
              <a:t> et widgets disponibles : dépend du profil de l’agent connecté. Par exemple, un agent n’ayant pas le rôle de qualificateur ne verra pas le widget « Demandes de financement à prendre en charge ».</a:t>
            </a:r>
            <a:endParaRPr lang="fr-FR" b="1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91F573-7AB0-4C91-BCB6-B04CC119C199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3047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Guide utilisateur Espace Action Sociale  de l’ANCV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Guide utilisateur Espace Action Social de l'ANCV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683EE-B467-461D-8A15-0D56E0BE712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2514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Guide utilisateur Espace Action Sociale  de l’ANCV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Guide utilisateur Espace Action Social de l'ANCV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683EE-B467-461D-8A15-0D56E0BE712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5938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Guide utilisateur Espace Action Sociale  de l’ANCV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Guide utilisateur Espace Action Social de l'ANCV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683EE-B467-461D-8A15-0D56E0BE712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749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Guide utilisateur Espace Action Sociale  de l’ANCV</a:t>
            </a:r>
            <a:endParaRPr lang="fr-FR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Guide utilisateur Espace Action Social de l'ANCV</a:t>
            </a:r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683EE-B467-461D-8A15-0D56E0BE7128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739724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Guide utilisateur Espace Action Sociale  de l’ANCV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Guide utilisateur Espace Action Social de l'ANCV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683EE-B467-461D-8A15-0D56E0BE712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2750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Guide utilisateur Espace Action Sociale  de l’ANCV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Guide utilisateur Espace Action Social de l'ANCV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683EE-B467-461D-8A15-0D56E0BE712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3649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Guide utilisateur Espace Action Sociale  de l’ANCV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Guide utilisateur Espace Action Social de l'ANCV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683EE-B467-461D-8A15-0D56E0BE712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2337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Guide utilisateur Espace Action Sociale  de l’ANCV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Guide utilisateur Espace Action Social de l'ANCV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683EE-B467-461D-8A15-0D56E0BE712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3258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Guide utilisateur Espace Action Sociale  de l’ANCV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Guide utilisateur Espace Action Social de l'ANCV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683EE-B467-461D-8A15-0D56E0BE712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8152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Guide utilisateur Espace Action Sociale  de l’ANCV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Guide utilisateur Espace Action Social de l'ANCV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683EE-B467-461D-8A15-0D56E0BE712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3443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Guide utilisateur Espace Action Sociale  de l’ANCV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Guide utilisateur Espace Action Social de l'ANCV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683EE-B467-461D-8A15-0D56E0BE712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7275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3898776" cy="3130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Guide utilisateur Espace Action Sociale  de l’ANCV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Guide utilisateur Espace Action Social de l'ANCV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E683EE-B467-461D-8A15-0D56E0BE712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5482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37.svg"/><Relationship Id="rId5" Type="http://schemas.openxmlformats.org/officeDocument/2006/relationships/image" Target="../media/image34.png"/><Relationship Id="rId10" Type="http://schemas.openxmlformats.org/officeDocument/2006/relationships/image" Target="../media/image36.png"/><Relationship Id="rId4" Type="http://schemas.openxmlformats.org/officeDocument/2006/relationships/image" Target="../media/image33.png"/><Relationship Id="rId9" Type="http://schemas.openxmlformats.org/officeDocument/2006/relationships/image" Target="../media/image20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38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svg"/><Relationship Id="rId5" Type="http://schemas.openxmlformats.org/officeDocument/2006/relationships/image" Target="../media/image36.png"/><Relationship Id="rId4" Type="http://schemas.openxmlformats.org/officeDocument/2006/relationships/image" Target="../media/image2.png"/><Relationship Id="rId9" Type="http://schemas.openxmlformats.org/officeDocument/2006/relationships/image" Target="../media/image20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svg"/><Relationship Id="rId5" Type="http://schemas.openxmlformats.org/officeDocument/2006/relationships/image" Target="../media/image40.png"/><Relationship Id="rId4" Type="http://schemas.openxmlformats.org/officeDocument/2006/relationships/hyperlink" Target="https://partenaires.espace-actionsociale.ancv.com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image" Target="../media/image9.svg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7.svg"/><Relationship Id="rId5" Type="http://schemas.openxmlformats.org/officeDocument/2006/relationships/diagramLayout" Target="../diagrams/layout1.xml"/><Relationship Id="rId15" Type="http://schemas.openxmlformats.org/officeDocument/2006/relationships/image" Target="../media/image11.svg"/><Relationship Id="rId10" Type="http://schemas.openxmlformats.org/officeDocument/2006/relationships/image" Target="../media/image6.png"/><Relationship Id="rId4" Type="http://schemas.openxmlformats.org/officeDocument/2006/relationships/diagramData" Target="../diagrams/data1.xml"/><Relationship Id="rId9" Type="http://schemas.openxmlformats.org/officeDocument/2006/relationships/image" Target="../media/image5.PNG"/><Relationship Id="rId1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2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2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2.svg"/><Relationship Id="rId4" Type="http://schemas.openxmlformats.org/officeDocument/2006/relationships/image" Target="../media/image5.PNG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0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23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openxmlformats.org/officeDocument/2006/relationships/image" Target="../media/image14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26.png"/><Relationship Id="rId4" Type="http://schemas.openxmlformats.org/officeDocument/2006/relationships/image" Target="../media/image5.PNG"/><Relationship Id="rId9" Type="http://schemas.openxmlformats.org/officeDocument/2006/relationships/image" Target="../media/image16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5.PNG"/><Relationship Id="rId9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/>
        </p:nvSpPr>
        <p:spPr>
          <a:xfrm>
            <a:off x="550370" y="45248"/>
            <a:ext cx="714839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400" b="1" dirty="0">
                <a:solidFill>
                  <a:schemeClr val="accent3"/>
                </a:solidFill>
                <a:latin typeface="Verdana" pitchFamily="34" charset="0"/>
              </a:rPr>
              <a:t>Guide utilisateur</a:t>
            </a:r>
          </a:p>
          <a:p>
            <a:r>
              <a:rPr lang="fr-FR" sz="2400" b="1" dirty="0">
                <a:solidFill>
                  <a:schemeClr val="accent3"/>
                </a:solidFill>
                <a:latin typeface="Verdana" pitchFamily="34" charset="0"/>
              </a:rPr>
              <a:t>Pour les Porteurs de projet invités à se rattacher à une TDR qui n’a pas le même SIREN que la TDR</a:t>
            </a:r>
          </a:p>
        </p:txBody>
      </p:sp>
      <p:sp>
        <p:nvSpPr>
          <p:cNvPr id="33" name="Rectangle 32"/>
          <p:cNvSpPr/>
          <p:nvPr/>
        </p:nvSpPr>
        <p:spPr>
          <a:xfrm>
            <a:off x="-1" y="-1"/>
            <a:ext cx="165955" cy="184482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space réservé du numéro de diapositive 1">
            <a:extLst>
              <a:ext uri="{FF2B5EF4-FFF2-40B4-BE49-F238E27FC236}">
                <a16:creationId xmlns:a16="http://schemas.microsoft.com/office/drawing/2014/main" id="{2215CA5F-02EA-4C6E-B47B-71217E54C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74904" y="6453336"/>
            <a:ext cx="2133600" cy="365125"/>
          </a:xfrm>
        </p:spPr>
        <p:txBody>
          <a:bodyPr/>
          <a:lstStyle/>
          <a:p>
            <a:fld id="{D4E683EE-B467-461D-8A15-0D56E0BE7128}" type="slidenum">
              <a:rPr lang="fr-FR" smtClean="0"/>
              <a:pPr/>
              <a:t>1</a:t>
            </a:fld>
            <a:endParaRPr lang="fr-FR" dirty="0"/>
          </a:p>
        </p:txBody>
      </p:sp>
      <p:pic>
        <p:nvPicPr>
          <p:cNvPr id="14" name="Picture 2" descr="Logo Allocations familial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1791" y="260648"/>
            <a:ext cx="877922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5719" y="252264"/>
            <a:ext cx="1006217" cy="864096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-2" y="1778496"/>
            <a:ext cx="165955" cy="18448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-4" y="3184778"/>
            <a:ext cx="165955" cy="184482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/>
          <p:cNvSpPr/>
          <p:nvPr/>
        </p:nvSpPr>
        <p:spPr>
          <a:xfrm>
            <a:off x="-3" y="5029603"/>
            <a:ext cx="165955" cy="184482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5724128" y="6525344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>
                    <a:lumMod val="65000"/>
                  </a:schemeClr>
                </a:solidFill>
              </a:rPr>
              <a:t>Version 11012023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8A906BE-A936-7906-2073-15091E5E04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6090" y="4945191"/>
            <a:ext cx="2542369" cy="13624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BC9B80F-8DC9-1B8A-CA23-58BF374BC3BA}"/>
              </a:ext>
            </a:extLst>
          </p:cNvPr>
          <p:cNvSpPr/>
          <p:nvPr/>
        </p:nvSpPr>
        <p:spPr>
          <a:xfrm>
            <a:off x="1803253" y="2279689"/>
            <a:ext cx="61233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600" dirty="0">
                <a:solidFill>
                  <a:schemeClr val="accent1">
                    <a:lumMod val="75000"/>
                  </a:schemeClr>
                </a:solidFill>
                <a:latin typeface="Verdana" pitchFamily="34" charset="0"/>
              </a:rPr>
              <a:t>Porteurs de projet (</a:t>
            </a:r>
            <a:r>
              <a:rPr lang="fr-FR" sz="3600" dirty="0" err="1">
                <a:solidFill>
                  <a:schemeClr val="accent1">
                    <a:lumMod val="75000"/>
                  </a:schemeClr>
                </a:solidFill>
                <a:latin typeface="Verdana" pitchFamily="34" charset="0"/>
              </a:rPr>
              <a:t>PdP</a:t>
            </a:r>
            <a:r>
              <a:rPr lang="fr-FR" sz="3600" dirty="0">
                <a:solidFill>
                  <a:schemeClr val="accent1">
                    <a:lumMod val="75000"/>
                  </a:schemeClr>
                </a:solidFill>
                <a:latin typeface="Verdana" pitchFamily="34" charset="0"/>
              </a:rPr>
              <a:t>)</a:t>
            </a:r>
            <a:endParaRPr lang="fr-FR" sz="2800" dirty="0">
              <a:solidFill>
                <a:schemeClr val="accent1">
                  <a:lumMod val="75000"/>
                </a:schemeClr>
              </a:solidFill>
              <a:latin typeface="Verdana" pitchFamily="34" charset="0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BAC65FB3-EE44-E073-5A57-33A71C1B965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5866" y="3493687"/>
            <a:ext cx="8558134" cy="1274379"/>
          </a:xfrm>
          <a:prstGeom prst="rect">
            <a:avLst/>
          </a:prstGeom>
        </p:spPr>
      </p:pic>
      <p:sp>
        <p:nvSpPr>
          <p:cNvPr id="6" name="Organigramme : Délai 5">
            <a:extLst>
              <a:ext uri="{FF2B5EF4-FFF2-40B4-BE49-F238E27FC236}">
                <a16:creationId xmlns:a16="http://schemas.microsoft.com/office/drawing/2014/main" id="{37EA821D-83E2-B8EF-29C0-A7F76D7864EE}"/>
              </a:ext>
            </a:extLst>
          </p:cNvPr>
          <p:cNvSpPr/>
          <p:nvPr/>
        </p:nvSpPr>
        <p:spPr>
          <a:xfrm>
            <a:off x="-4" y="2967291"/>
            <a:ext cx="1008112" cy="2434527"/>
          </a:xfrm>
          <a:prstGeom prst="flowChartDelay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/>
              <a:t>APV</a:t>
            </a:r>
          </a:p>
        </p:txBody>
      </p:sp>
    </p:spTree>
    <p:extLst>
      <p:ext uri="{BB962C8B-B14F-4D97-AF65-F5344CB8AC3E}">
        <p14:creationId xmlns:p14="http://schemas.microsoft.com/office/powerpoint/2010/main" val="27770971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Connecteur droit 41"/>
          <p:cNvCxnSpPr/>
          <p:nvPr/>
        </p:nvCxnSpPr>
        <p:spPr>
          <a:xfrm flipV="1">
            <a:off x="1547664" y="984739"/>
            <a:ext cx="6194583" cy="7350"/>
          </a:xfrm>
          <a:prstGeom prst="line">
            <a:avLst/>
          </a:prstGeom>
          <a:ln w="19050">
            <a:solidFill>
              <a:schemeClr val="accent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-1" y="0"/>
            <a:ext cx="179513" cy="234888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4"/>
              </a:solidFill>
            </a:endParaRPr>
          </a:p>
        </p:txBody>
      </p:sp>
      <p:sp>
        <p:nvSpPr>
          <p:cNvPr id="12" name="Espace réservé du numéro de diapositive 1">
            <a:extLst>
              <a:ext uri="{FF2B5EF4-FFF2-40B4-BE49-F238E27FC236}">
                <a16:creationId xmlns:a16="http://schemas.microsoft.com/office/drawing/2014/main" id="{D78A4ADB-2E73-4CA6-9D78-C00740A58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74904" y="6453336"/>
            <a:ext cx="2133600" cy="365125"/>
          </a:xfrm>
        </p:spPr>
        <p:txBody>
          <a:bodyPr/>
          <a:lstStyle/>
          <a:p>
            <a:fld id="{D4E683EE-B467-461D-8A15-0D56E0BE7128}" type="slidenum">
              <a:rPr lang="fr-FR" smtClean="0"/>
              <a:pPr/>
              <a:t>10</a:t>
            </a:fld>
            <a:endParaRPr lang="fr-FR" dirty="0"/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2247" y="241256"/>
            <a:ext cx="1006217" cy="864096"/>
          </a:xfrm>
          <a:prstGeom prst="rect">
            <a:avLst/>
          </a:prstGeom>
        </p:spPr>
      </p:pic>
      <p:sp>
        <p:nvSpPr>
          <p:cNvPr id="22" name="Oval 5"/>
          <p:cNvSpPr/>
          <p:nvPr/>
        </p:nvSpPr>
        <p:spPr>
          <a:xfrm>
            <a:off x="346640" y="53087"/>
            <a:ext cx="1026114" cy="102611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1350"/>
          </a:p>
        </p:txBody>
      </p:sp>
      <p:sp>
        <p:nvSpPr>
          <p:cNvPr id="26" name="Oval 63"/>
          <p:cNvSpPr/>
          <p:nvPr/>
        </p:nvSpPr>
        <p:spPr>
          <a:xfrm>
            <a:off x="480999" y="190630"/>
            <a:ext cx="768911" cy="768911"/>
          </a:xfrm>
          <a:prstGeom prst="ellipse">
            <a:avLst/>
          </a:prstGeom>
          <a:solidFill>
            <a:srgbClr val="DBD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1350"/>
          </a:p>
        </p:txBody>
      </p:sp>
      <p:sp>
        <p:nvSpPr>
          <p:cNvPr id="31" name="Shape 2525"/>
          <p:cNvSpPr/>
          <p:nvPr/>
        </p:nvSpPr>
        <p:spPr>
          <a:xfrm>
            <a:off x="675838" y="349358"/>
            <a:ext cx="367718" cy="3677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291" y="17673"/>
                </a:moveTo>
                <a:cubicBezTo>
                  <a:pt x="11562" y="17673"/>
                  <a:pt x="11782" y="17453"/>
                  <a:pt x="11782" y="17182"/>
                </a:cubicBezTo>
                <a:cubicBezTo>
                  <a:pt x="11782" y="16911"/>
                  <a:pt x="11562" y="16691"/>
                  <a:pt x="11291" y="16691"/>
                </a:cubicBezTo>
                <a:cubicBezTo>
                  <a:pt x="11020" y="16691"/>
                  <a:pt x="10800" y="16911"/>
                  <a:pt x="10800" y="17182"/>
                </a:cubicBezTo>
                <a:cubicBezTo>
                  <a:pt x="10800" y="17453"/>
                  <a:pt x="11020" y="17673"/>
                  <a:pt x="11291" y="17673"/>
                </a:cubicBezTo>
                <a:moveTo>
                  <a:pt x="17673" y="18655"/>
                </a:moveTo>
                <a:lnTo>
                  <a:pt x="13745" y="18655"/>
                </a:lnTo>
                <a:lnTo>
                  <a:pt x="13745" y="12273"/>
                </a:lnTo>
                <a:cubicBezTo>
                  <a:pt x="13745" y="12002"/>
                  <a:pt x="13525" y="11782"/>
                  <a:pt x="13255" y="11782"/>
                </a:cubicBezTo>
                <a:lnTo>
                  <a:pt x="8345" y="11782"/>
                </a:lnTo>
                <a:cubicBezTo>
                  <a:pt x="8075" y="11782"/>
                  <a:pt x="7855" y="12002"/>
                  <a:pt x="7855" y="12273"/>
                </a:cubicBezTo>
                <a:lnTo>
                  <a:pt x="7855" y="18655"/>
                </a:lnTo>
                <a:lnTo>
                  <a:pt x="3927" y="18655"/>
                </a:lnTo>
                <a:lnTo>
                  <a:pt x="3927" y="8058"/>
                </a:lnTo>
                <a:lnTo>
                  <a:pt x="10800" y="1185"/>
                </a:lnTo>
                <a:lnTo>
                  <a:pt x="17673" y="8058"/>
                </a:lnTo>
                <a:cubicBezTo>
                  <a:pt x="17673" y="8058"/>
                  <a:pt x="17673" y="18655"/>
                  <a:pt x="17673" y="18655"/>
                </a:cubicBezTo>
                <a:close/>
                <a:moveTo>
                  <a:pt x="17673" y="20618"/>
                </a:moveTo>
                <a:lnTo>
                  <a:pt x="13745" y="20618"/>
                </a:lnTo>
                <a:lnTo>
                  <a:pt x="13745" y="19636"/>
                </a:lnTo>
                <a:lnTo>
                  <a:pt x="17673" y="19636"/>
                </a:lnTo>
                <a:cubicBezTo>
                  <a:pt x="17673" y="19636"/>
                  <a:pt x="17673" y="20618"/>
                  <a:pt x="17673" y="20618"/>
                </a:cubicBezTo>
                <a:close/>
                <a:moveTo>
                  <a:pt x="12764" y="20618"/>
                </a:moveTo>
                <a:lnTo>
                  <a:pt x="8836" y="20618"/>
                </a:lnTo>
                <a:lnTo>
                  <a:pt x="8836" y="12764"/>
                </a:lnTo>
                <a:lnTo>
                  <a:pt x="12764" y="12764"/>
                </a:lnTo>
                <a:cubicBezTo>
                  <a:pt x="12764" y="12764"/>
                  <a:pt x="12764" y="20618"/>
                  <a:pt x="12764" y="20618"/>
                </a:cubicBezTo>
                <a:close/>
                <a:moveTo>
                  <a:pt x="7855" y="20618"/>
                </a:moveTo>
                <a:lnTo>
                  <a:pt x="3927" y="20618"/>
                </a:lnTo>
                <a:lnTo>
                  <a:pt x="3927" y="19636"/>
                </a:lnTo>
                <a:lnTo>
                  <a:pt x="7855" y="19636"/>
                </a:lnTo>
                <a:cubicBezTo>
                  <a:pt x="7855" y="19636"/>
                  <a:pt x="7855" y="20618"/>
                  <a:pt x="7855" y="20618"/>
                </a:cubicBezTo>
                <a:close/>
                <a:moveTo>
                  <a:pt x="14727" y="1964"/>
                </a:moveTo>
                <a:lnTo>
                  <a:pt x="16691" y="1964"/>
                </a:lnTo>
                <a:lnTo>
                  <a:pt x="16691" y="5688"/>
                </a:lnTo>
                <a:lnTo>
                  <a:pt x="14727" y="3724"/>
                </a:lnTo>
                <a:cubicBezTo>
                  <a:pt x="14727" y="3724"/>
                  <a:pt x="14727" y="1964"/>
                  <a:pt x="14727" y="1964"/>
                </a:cubicBezTo>
                <a:close/>
                <a:moveTo>
                  <a:pt x="21456" y="10453"/>
                </a:moveTo>
                <a:lnTo>
                  <a:pt x="17673" y="6670"/>
                </a:lnTo>
                <a:lnTo>
                  <a:pt x="17673" y="1473"/>
                </a:lnTo>
                <a:cubicBezTo>
                  <a:pt x="17673" y="1202"/>
                  <a:pt x="17453" y="982"/>
                  <a:pt x="17182" y="982"/>
                </a:cubicBezTo>
                <a:lnTo>
                  <a:pt x="14236" y="982"/>
                </a:lnTo>
                <a:cubicBezTo>
                  <a:pt x="13966" y="982"/>
                  <a:pt x="13745" y="1202"/>
                  <a:pt x="13745" y="1473"/>
                </a:cubicBezTo>
                <a:lnTo>
                  <a:pt x="13745" y="2742"/>
                </a:lnTo>
                <a:lnTo>
                  <a:pt x="11147" y="144"/>
                </a:lnTo>
                <a:cubicBezTo>
                  <a:pt x="11058" y="55"/>
                  <a:pt x="10935" y="0"/>
                  <a:pt x="10800" y="0"/>
                </a:cubicBezTo>
                <a:cubicBezTo>
                  <a:pt x="10665" y="0"/>
                  <a:pt x="10542" y="55"/>
                  <a:pt x="10453" y="144"/>
                </a:cubicBezTo>
                <a:lnTo>
                  <a:pt x="144" y="10453"/>
                </a:lnTo>
                <a:cubicBezTo>
                  <a:pt x="55" y="10542"/>
                  <a:pt x="0" y="10665"/>
                  <a:pt x="0" y="10800"/>
                </a:cubicBezTo>
                <a:cubicBezTo>
                  <a:pt x="0" y="11072"/>
                  <a:pt x="220" y="11291"/>
                  <a:pt x="491" y="11291"/>
                </a:cubicBezTo>
                <a:cubicBezTo>
                  <a:pt x="626" y="11291"/>
                  <a:pt x="749" y="11236"/>
                  <a:pt x="838" y="11147"/>
                </a:cubicBezTo>
                <a:lnTo>
                  <a:pt x="2945" y="9040"/>
                </a:lnTo>
                <a:lnTo>
                  <a:pt x="2945" y="21109"/>
                </a:lnTo>
                <a:cubicBezTo>
                  <a:pt x="2945" y="21381"/>
                  <a:pt x="3166" y="21600"/>
                  <a:pt x="3436" y="21600"/>
                </a:cubicBezTo>
                <a:lnTo>
                  <a:pt x="18164" y="21600"/>
                </a:lnTo>
                <a:cubicBezTo>
                  <a:pt x="18434" y="21600"/>
                  <a:pt x="18655" y="21381"/>
                  <a:pt x="18655" y="21109"/>
                </a:cubicBezTo>
                <a:lnTo>
                  <a:pt x="18655" y="9040"/>
                </a:lnTo>
                <a:lnTo>
                  <a:pt x="20762" y="11147"/>
                </a:lnTo>
                <a:cubicBezTo>
                  <a:pt x="20851" y="11236"/>
                  <a:pt x="20974" y="11291"/>
                  <a:pt x="21109" y="11291"/>
                </a:cubicBezTo>
                <a:cubicBezTo>
                  <a:pt x="21380" y="11291"/>
                  <a:pt x="21600" y="11072"/>
                  <a:pt x="21600" y="10800"/>
                </a:cubicBezTo>
                <a:cubicBezTo>
                  <a:pt x="21600" y="10665"/>
                  <a:pt x="21545" y="10542"/>
                  <a:pt x="21456" y="10453"/>
                </a:cubicBezTo>
              </a:path>
            </a:pathLst>
          </a:custGeom>
          <a:solidFill>
            <a:srgbClr val="53585F"/>
          </a:solidFill>
          <a:ln w="12700">
            <a:miter lim="400000"/>
          </a:ln>
        </p:spPr>
        <p:txBody>
          <a:bodyPr lIns="14284" tIns="14284" rIns="14284" bIns="14284" anchor="ctr"/>
          <a:lstStyle/>
          <a:p>
            <a:pPr defTabSz="17139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4B085DAD-C003-90E2-923E-F6526BFB0102}"/>
              </a:ext>
            </a:extLst>
          </p:cNvPr>
          <p:cNvSpPr txBox="1"/>
          <p:nvPr/>
        </p:nvSpPr>
        <p:spPr>
          <a:xfrm>
            <a:off x="5282715" y="2308923"/>
            <a:ext cx="3384377" cy="1770698"/>
          </a:xfrm>
          <a:prstGeom prst="round2Diag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Blip>
                <a:blip r:embed="rId4"/>
              </a:buBlip>
            </a:pPr>
            <a:r>
              <a:rPr lang="fr-FR" sz="1400" b="1" dirty="0">
                <a:solidFill>
                  <a:srgbClr val="FF0000"/>
                </a:solidFill>
              </a:rPr>
              <a:t>Le compte est créé, il faut activer le compte</a:t>
            </a:r>
          </a:p>
          <a:p>
            <a:pPr marL="285750" indent="-285750" algn="just">
              <a:buFont typeface="Wingdings" panose="05000000000000000000" pitchFamily="2" charset="2"/>
              <a:buChar char="à"/>
            </a:pPr>
            <a:r>
              <a:rPr lang="fr-FR" sz="1400" b="1" dirty="0">
                <a:sym typeface="Wingdings" panose="05000000000000000000" pitchFamily="2" charset="2"/>
              </a:rPr>
              <a:t>L’utilisateur PDP doit retourner dans sa boite mail</a:t>
            </a:r>
          </a:p>
          <a:p>
            <a:pPr marL="285750" indent="-285750" algn="just">
              <a:buFont typeface="Wingdings" panose="05000000000000000000" pitchFamily="2" charset="2"/>
              <a:buChar char="à"/>
            </a:pPr>
            <a:r>
              <a:rPr lang="fr-FR" sz="1400" b="1" dirty="0">
                <a:sym typeface="Wingdings" panose="05000000000000000000" pitchFamily="2" charset="2"/>
              </a:rPr>
              <a:t>Et cliquer sur Activer mon compte</a:t>
            </a:r>
          </a:p>
          <a:p>
            <a:pPr algn="just"/>
            <a:endParaRPr lang="fr-FR" sz="1400" b="1" dirty="0">
              <a:sym typeface="Wingdings" panose="05000000000000000000" pitchFamily="2" charset="2"/>
            </a:endParaRPr>
          </a:p>
          <a:p>
            <a:pPr algn="just"/>
            <a:endParaRPr lang="fr-FR" sz="1400" b="1" dirty="0">
              <a:sym typeface="Wingdings" panose="05000000000000000000" pitchFamily="2" charset="2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A06DAC0-B85D-8B49-C0C5-4763D45222F9}"/>
              </a:ext>
            </a:extLst>
          </p:cNvPr>
          <p:cNvSpPr/>
          <p:nvPr/>
        </p:nvSpPr>
        <p:spPr>
          <a:xfrm>
            <a:off x="5148064" y="1245472"/>
            <a:ext cx="29703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fr-FR" sz="14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activer le compte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92F2FBF-B079-3D1B-8DF2-D2E6B59B89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1633" y="1541233"/>
            <a:ext cx="3423322" cy="44483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6" name="Groupe 5">
            <a:extLst>
              <a:ext uri="{FF2B5EF4-FFF2-40B4-BE49-F238E27FC236}">
                <a16:creationId xmlns:a16="http://schemas.microsoft.com/office/drawing/2014/main" id="{9AE8F2A5-A570-0D0B-C8EC-4B7333F7DF1F}"/>
              </a:ext>
            </a:extLst>
          </p:cNvPr>
          <p:cNvGrpSpPr/>
          <p:nvPr/>
        </p:nvGrpSpPr>
        <p:grpSpPr>
          <a:xfrm>
            <a:off x="-57320" y="2348880"/>
            <a:ext cx="276999" cy="2348880"/>
            <a:chOff x="-57320" y="2348880"/>
            <a:chExt cx="276999" cy="234888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2366E17-D32F-5E63-3BCA-135AB5BDCB17}"/>
                </a:ext>
              </a:extLst>
            </p:cNvPr>
            <p:cNvSpPr/>
            <p:nvPr/>
          </p:nvSpPr>
          <p:spPr>
            <a:xfrm>
              <a:off x="-6193" y="2348880"/>
              <a:ext cx="179513" cy="234888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accent4"/>
                </a:solidFill>
              </a:endParaRPr>
            </a:p>
          </p:txBody>
        </p: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76324DD4-B94C-5F0D-AD5B-64B476FD7639}"/>
                </a:ext>
              </a:extLst>
            </p:cNvPr>
            <p:cNvSpPr txBox="1"/>
            <p:nvPr/>
          </p:nvSpPr>
          <p:spPr>
            <a:xfrm rot="16200000">
              <a:off x="-673300" y="3468915"/>
              <a:ext cx="15089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b="1" dirty="0">
                  <a:solidFill>
                    <a:schemeClr val="bg1"/>
                  </a:solidFill>
                </a:rPr>
                <a:t> </a:t>
              </a:r>
              <a:r>
                <a:rPr lang="fr-FR" sz="1200" dirty="0">
                  <a:solidFill>
                    <a:schemeClr val="bg1"/>
                  </a:solidFill>
                </a:rPr>
                <a:t>SIREN   Différent</a:t>
              </a:r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6C0C54C4-9BB5-BA75-34D8-940F5D7DB7FF}"/>
              </a:ext>
            </a:extLst>
          </p:cNvPr>
          <p:cNvSpPr/>
          <p:nvPr/>
        </p:nvSpPr>
        <p:spPr>
          <a:xfrm>
            <a:off x="1547664" y="250313"/>
            <a:ext cx="63494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cap="all" dirty="0">
                <a:solidFill>
                  <a:schemeClr val="accent3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01 – </a:t>
            </a:r>
            <a:r>
              <a:rPr lang="en-US" sz="1600" b="1" cap="all" dirty="0" err="1">
                <a:solidFill>
                  <a:schemeClr val="accent3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</a:t>
            </a:r>
            <a:r>
              <a:rPr lang="en-US" sz="1600" b="1" cap="all" dirty="0">
                <a:solidFill>
                  <a:schemeClr val="accent3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tant que </a:t>
            </a:r>
            <a:r>
              <a:rPr lang="en-US" sz="1600" b="1" cap="all" dirty="0" err="1">
                <a:solidFill>
                  <a:schemeClr val="accent3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porteurs</a:t>
            </a:r>
            <a:r>
              <a:rPr lang="en-US" sz="1600" b="1" cap="all" dirty="0">
                <a:solidFill>
                  <a:schemeClr val="accent3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 </a:t>
            </a:r>
            <a:r>
              <a:rPr lang="en-US" sz="1600" b="1" cap="all" dirty="0" err="1">
                <a:solidFill>
                  <a:schemeClr val="accent3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projet</a:t>
            </a:r>
            <a:r>
              <a:rPr lang="en-US" sz="1600" b="1" cap="all" dirty="0">
                <a:solidFill>
                  <a:schemeClr val="accent3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(PDP) </a:t>
            </a:r>
            <a:r>
              <a:rPr lang="en-US" sz="1600" b="1" cap="all" dirty="0" err="1">
                <a:solidFill>
                  <a:schemeClr val="accent3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invité</a:t>
            </a:r>
            <a:endParaRPr lang="fr-FR" sz="1600" b="1" cap="all" dirty="0">
              <a:solidFill>
                <a:schemeClr val="accent3"/>
              </a:solidFill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070B688-119B-CC4C-DCE9-4A54B4BD4CDD}"/>
              </a:ext>
            </a:extLst>
          </p:cNvPr>
          <p:cNvSpPr/>
          <p:nvPr/>
        </p:nvSpPr>
        <p:spPr>
          <a:xfrm>
            <a:off x="1440604" y="717076"/>
            <a:ext cx="65157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fr-FR" sz="1400" b="1" dirty="0"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tant que PDP : j’active mon compte</a:t>
            </a:r>
          </a:p>
        </p:txBody>
      </p:sp>
    </p:spTree>
    <p:extLst>
      <p:ext uri="{BB962C8B-B14F-4D97-AF65-F5344CB8AC3E}">
        <p14:creationId xmlns:p14="http://schemas.microsoft.com/office/powerpoint/2010/main" val="12215926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Connecteur droit 41"/>
          <p:cNvCxnSpPr/>
          <p:nvPr/>
        </p:nvCxnSpPr>
        <p:spPr>
          <a:xfrm flipV="1">
            <a:off x="1547664" y="984739"/>
            <a:ext cx="6194583" cy="7350"/>
          </a:xfrm>
          <a:prstGeom prst="line">
            <a:avLst/>
          </a:prstGeom>
          <a:ln w="19050">
            <a:solidFill>
              <a:schemeClr val="accent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-1" y="0"/>
            <a:ext cx="179513" cy="234888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4"/>
              </a:solidFill>
            </a:endParaRPr>
          </a:p>
        </p:txBody>
      </p:sp>
      <p:sp>
        <p:nvSpPr>
          <p:cNvPr id="12" name="Espace réservé du numéro de diapositive 1">
            <a:extLst>
              <a:ext uri="{FF2B5EF4-FFF2-40B4-BE49-F238E27FC236}">
                <a16:creationId xmlns:a16="http://schemas.microsoft.com/office/drawing/2014/main" id="{D78A4ADB-2E73-4CA6-9D78-C00740A58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74904" y="6453336"/>
            <a:ext cx="2133600" cy="365125"/>
          </a:xfrm>
        </p:spPr>
        <p:txBody>
          <a:bodyPr/>
          <a:lstStyle/>
          <a:p>
            <a:fld id="{D4E683EE-B467-461D-8A15-0D56E0BE7128}" type="slidenum">
              <a:rPr lang="fr-FR" smtClean="0"/>
              <a:pPr/>
              <a:t>11</a:t>
            </a:fld>
            <a:endParaRPr lang="fr-FR" dirty="0"/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2247" y="241256"/>
            <a:ext cx="1006217" cy="864096"/>
          </a:xfrm>
          <a:prstGeom prst="rect">
            <a:avLst/>
          </a:prstGeom>
        </p:spPr>
      </p:pic>
      <p:sp>
        <p:nvSpPr>
          <p:cNvPr id="22" name="Oval 5"/>
          <p:cNvSpPr/>
          <p:nvPr/>
        </p:nvSpPr>
        <p:spPr>
          <a:xfrm>
            <a:off x="346640" y="53087"/>
            <a:ext cx="1026114" cy="102611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1350"/>
          </a:p>
        </p:txBody>
      </p:sp>
      <p:sp>
        <p:nvSpPr>
          <p:cNvPr id="26" name="Oval 63"/>
          <p:cNvSpPr/>
          <p:nvPr/>
        </p:nvSpPr>
        <p:spPr>
          <a:xfrm>
            <a:off x="480999" y="190630"/>
            <a:ext cx="768911" cy="768911"/>
          </a:xfrm>
          <a:prstGeom prst="ellipse">
            <a:avLst/>
          </a:prstGeom>
          <a:solidFill>
            <a:srgbClr val="DBD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1350"/>
          </a:p>
        </p:txBody>
      </p:sp>
      <p:sp>
        <p:nvSpPr>
          <p:cNvPr id="31" name="Shape 2525"/>
          <p:cNvSpPr/>
          <p:nvPr/>
        </p:nvSpPr>
        <p:spPr>
          <a:xfrm>
            <a:off x="675838" y="349358"/>
            <a:ext cx="367718" cy="3677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291" y="17673"/>
                </a:moveTo>
                <a:cubicBezTo>
                  <a:pt x="11562" y="17673"/>
                  <a:pt x="11782" y="17453"/>
                  <a:pt x="11782" y="17182"/>
                </a:cubicBezTo>
                <a:cubicBezTo>
                  <a:pt x="11782" y="16911"/>
                  <a:pt x="11562" y="16691"/>
                  <a:pt x="11291" y="16691"/>
                </a:cubicBezTo>
                <a:cubicBezTo>
                  <a:pt x="11020" y="16691"/>
                  <a:pt x="10800" y="16911"/>
                  <a:pt x="10800" y="17182"/>
                </a:cubicBezTo>
                <a:cubicBezTo>
                  <a:pt x="10800" y="17453"/>
                  <a:pt x="11020" y="17673"/>
                  <a:pt x="11291" y="17673"/>
                </a:cubicBezTo>
                <a:moveTo>
                  <a:pt x="17673" y="18655"/>
                </a:moveTo>
                <a:lnTo>
                  <a:pt x="13745" y="18655"/>
                </a:lnTo>
                <a:lnTo>
                  <a:pt x="13745" y="12273"/>
                </a:lnTo>
                <a:cubicBezTo>
                  <a:pt x="13745" y="12002"/>
                  <a:pt x="13525" y="11782"/>
                  <a:pt x="13255" y="11782"/>
                </a:cubicBezTo>
                <a:lnTo>
                  <a:pt x="8345" y="11782"/>
                </a:lnTo>
                <a:cubicBezTo>
                  <a:pt x="8075" y="11782"/>
                  <a:pt x="7855" y="12002"/>
                  <a:pt x="7855" y="12273"/>
                </a:cubicBezTo>
                <a:lnTo>
                  <a:pt x="7855" y="18655"/>
                </a:lnTo>
                <a:lnTo>
                  <a:pt x="3927" y="18655"/>
                </a:lnTo>
                <a:lnTo>
                  <a:pt x="3927" y="8058"/>
                </a:lnTo>
                <a:lnTo>
                  <a:pt x="10800" y="1185"/>
                </a:lnTo>
                <a:lnTo>
                  <a:pt x="17673" y="8058"/>
                </a:lnTo>
                <a:cubicBezTo>
                  <a:pt x="17673" y="8058"/>
                  <a:pt x="17673" y="18655"/>
                  <a:pt x="17673" y="18655"/>
                </a:cubicBezTo>
                <a:close/>
                <a:moveTo>
                  <a:pt x="17673" y="20618"/>
                </a:moveTo>
                <a:lnTo>
                  <a:pt x="13745" y="20618"/>
                </a:lnTo>
                <a:lnTo>
                  <a:pt x="13745" y="19636"/>
                </a:lnTo>
                <a:lnTo>
                  <a:pt x="17673" y="19636"/>
                </a:lnTo>
                <a:cubicBezTo>
                  <a:pt x="17673" y="19636"/>
                  <a:pt x="17673" y="20618"/>
                  <a:pt x="17673" y="20618"/>
                </a:cubicBezTo>
                <a:close/>
                <a:moveTo>
                  <a:pt x="12764" y="20618"/>
                </a:moveTo>
                <a:lnTo>
                  <a:pt x="8836" y="20618"/>
                </a:lnTo>
                <a:lnTo>
                  <a:pt x="8836" y="12764"/>
                </a:lnTo>
                <a:lnTo>
                  <a:pt x="12764" y="12764"/>
                </a:lnTo>
                <a:cubicBezTo>
                  <a:pt x="12764" y="12764"/>
                  <a:pt x="12764" y="20618"/>
                  <a:pt x="12764" y="20618"/>
                </a:cubicBezTo>
                <a:close/>
                <a:moveTo>
                  <a:pt x="7855" y="20618"/>
                </a:moveTo>
                <a:lnTo>
                  <a:pt x="3927" y="20618"/>
                </a:lnTo>
                <a:lnTo>
                  <a:pt x="3927" y="19636"/>
                </a:lnTo>
                <a:lnTo>
                  <a:pt x="7855" y="19636"/>
                </a:lnTo>
                <a:cubicBezTo>
                  <a:pt x="7855" y="19636"/>
                  <a:pt x="7855" y="20618"/>
                  <a:pt x="7855" y="20618"/>
                </a:cubicBezTo>
                <a:close/>
                <a:moveTo>
                  <a:pt x="14727" y="1964"/>
                </a:moveTo>
                <a:lnTo>
                  <a:pt x="16691" y="1964"/>
                </a:lnTo>
                <a:lnTo>
                  <a:pt x="16691" y="5688"/>
                </a:lnTo>
                <a:lnTo>
                  <a:pt x="14727" y="3724"/>
                </a:lnTo>
                <a:cubicBezTo>
                  <a:pt x="14727" y="3724"/>
                  <a:pt x="14727" y="1964"/>
                  <a:pt x="14727" y="1964"/>
                </a:cubicBezTo>
                <a:close/>
                <a:moveTo>
                  <a:pt x="21456" y="10453"/>
                </a:moveTo>
                <a:lnTo>
                  <a:pt x="17673" y="6670"/>
                </a:lnTo>
                <a:lnTo>
                  <a:pt x="17673" y="1473"/>
                </a:lnTo>
                <a:cubicBezTo>
                  <a:pt x="17673" y="1202"/>
                  <a:pt x="17453" y="982"/>
                  <a:pt x="17182" y="982"/>
                </a:cubicBezTo>
                <a:lnTo>
                  <a:pt x="14236" y="982"/>
                </a:lnTo>
                <a:cubicBezTo>
                  <a:pt x="13966" y="982"/>
                  <a:pt x="13745" y="1202"/>
                  <a:pt x="13745" y="1473"/>
                </a:cubicBezTo>
                <a:lnTo>
                  <a:pt x="13745" y="2742"/>
                </a:lnTo>
                <a:lnTo>
                  <a:pt x="11147" y="144"/>
                </a:lnTo>
                <a:cubicBezTo>
                  <a:pt x="11058" y="55"/>
                  <a:pt x="10935" y="0"/>
                  <a:pt x="10800" y="0"/>
                </a:cubicBezTo>
                <a:cubicBezTo>
                  <a:pt x="10665" y="0"/>
                  <a:pt x="10542" y="55"/>
                  <a:pt x="10453" y="144"/>
                </a:cubicBezTo>
                <a:lnTo>
                  <a:pt x="144" y="10453"/>
                </a:lnTo>
                <a:cubicBezTo>
                  <a:pt x="55" y="10542"/>
                  <a:pt x="0" y="10665"/>
                  <a:pt x="0" y="10800"/>
                </a:cubicBezTo>
                <a:cubicBezTo>
                  <a:pt x="0" y="11072"/>
                  <a:pt x="220" y="11291"/>
                  <a:pt x="491" y="11291"/>
                </a:cubicBezTo>
                <a:cubicBezTo>
                  <a:pt x="626" y="11291"/>
                  <a:pt x="749" y="11236"/>
                  <a:pt x="838" y="11147"/>
                </a:cubicBezTo>
                <a:lnTo>
                  <a:pt x="2945" y="9040"/>
                </a:lnTo>
                <a:lnTo>
                  <a:pt x="2945" y="21109"/>
                </a:lnTo>
                <a:cubicBezTo>
                  <a:pt x="2945" y="21381"/>
                  <a:pt x="3166" y="21600"/>
                  <a:pt x="3436" y="21600"/>
                </a:cubicBezTo>
                <a:lnTo>
                  <a:pt x="18164" y="21600"/>
                </a:lnTo>
                <a:cubicBezTo>
                  <a:pt x="18434" y="21600"/>
                  <a:pt x="18655" y="21381"/>
                  <a:pt x="18655" y="21109"/>
                </a:cubicBezTo>
                <a:lnTo>
                  <a:pt x="18655" y="9040"/>
                </a:lnTo>
                <a:lnTo>
                  <a:pt x="20762" y="11147"/>
                </a:lnTo>
                <a:cubicBezTo>
                  <a:pt x="20851" y="11236"/>
                  <a:pt x="20974" y="11291"/>
                  <a:pt x="21109" y="11291"/>
                </a:cubicBezTo>
                <a:cubicBezTo>
                  <a:pt x="21380" y="11291"/>
                  <a:pt x="21600" y="11072"/>
                  <a:pt x="21600" y="10800"/>
                </a:cubicBezTo>
                <a:cubicBezTo>
                  <a:pt x="21600" y="10665"/>
                  <a:pt x="21545" y="10542"/>
                  <a:pt x="21456" y="10453"/>
                </a:cubicBezTo>
              </a:path>
            </a:pathLst>
          </a:custGeom>
          <a:solidFill>
            <a:srgbClr val="53585F"/>
          </a:solidFill>
          <a:ln w="12700">
            <a:miter lim="400000"/>
          </a:ln>
        </p:spPr>
        <p:txBody>
          <a:bodyPr lIns="14284" tIns="14284" rIns="14284" bIns="14284" anchor="ctr"/>
          <a:lstStyle/>
          <a:p>
            <a:pPr defTabSz="17139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4B085DAD-C003-90E2-923E-F6526BFB0102}"/>
              </a:ext>
            </a:extLst>
          </p:cNvPr>
          <p:cNvSpPr txBox="1"/>
          <p:nvPr/>
        </p:nvSpPr>
        <p:spPr>
          <a:xfrm>
            <a:off x="5364087" y="2306701"/>
            <a:ext cx="3384377" cy="2247424"/>
          </a:xfrm>
          <a:prstGeom prst="round2Diag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Blip>
                <a:blip r:embed="rId4"/>
              </a:buBlip>
            </a:pPr>
            <a:r>
              <a:rPr lang="fr-FR" sz="1400" b="1" dirty="0">
                <a:solidFill>
                  <a:srgbClr val="FF0000"/>
                </a:solidFill>
              </a:rPr>
              <a:t>Le compte est créé ET activé</a:t>
            </a:r>
          </a:p>
          <a:p>
            <a:pPr marL="285750" indent="-285750" algn="just">
              <a:buFont typeface="Wingdings" panose="05000000000000000000" pitchFamily="2" charset="2"/>
              <a:buChar char="à"/>
            </a:pPr>
            <a:r>
              <a:rPr lang="fr-FR" sz="1400" b="1" dirty="0">
                <a:sym typeface="Wingdings" panose="05000000000000000000" pitchFamily="2" charset="2"/>
              </a:rPr>
              <a:t>L’utilisateur PDP accède à l’espace Action Sociale</a:t>
            </a:r>
          </a:p>
          <a:p>
            <a:pPr marL="285750" indent="-285750" algn="just">
              <a:buFont typeface="Wingdings" panose="05000000000000000000" pitchFamily="2" charset="2"/>
              <a:buChar char="à"/>
            </a:pPr>
            <a:r>
              <a:rPr lang="fr-FR" sz="1400" b="1" dirty="0">
                <a:sym typeface="Wingdings" panose="05000000000000000000" pitchFamily="2" charset="2"/>
              </a:rPr>
              <a:t>L’utilisateur PDP doit compléter la fiche de son organisation</a:t>
            </a:r>
          </a:p>
          <a:p>
            <a:pPr marL="285750" indent="-285750" algn="just">
              <a:buFont typeface="Wingdings" panose="05000000000000000000" pitchFamily="2" charset="2"/>
              <a:buChar char="à"/>
            </a:pPr>
            <a:r>
              <a:rPr lang="fr-FR" sz="1400" b="1" dirty="0">
                <a:sym typeface="Wingdings" panose="05000000000000000000" pitchFamily="2" charset="2"/>
              </a:rPr>
              <a:t>Il clique sur « compléter les informations » </a:t>
            </a:r>
          </a:p>
          <a:p>
            <a:pPr algn="just"/>
            <a:endParaRPr lang="fr-FR" sz="1400" b="1" dirty="0">
              <a:sym typeface="Wingdings" panose="05000000000000000000" pitchFamily="2" charset="2"/>
            </a:endParaRPr>
          </a:p>
          <a:p>
            <a:pPr algn="just"/>
            <a:endParaRPr lang="fr-FR" sz="1400" b="1" dirty="0">
              <a:sym typeface="Wingdings" panose="05000000000000000000" pitchFamily="2" charset="2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BA000EE6-4B1F-2E0A-7989-28EB27C736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404" y="1523056"/>
            <a:ext cx="4742387" cy="4212088"/>
          </a:xfrm>
          <a:prstGeom prst="rect">
            <a:avLst/>
          </a:prstGeom>
        </p:spPr>
      </p:pic>
      <p:grpSp>
        <p:nvGrpSpPr>
          <p:cNvPr id="2" name="Groupe 1">
            <a:extLst>
              <a:ext uri="{FF2B5EF4-FFF2-40B4-BE49-F238E27FC236}">
                <a16:creationId xmlns:a16="http://schemas.microsoft.com/office/drawing/2014/main" id="{ACA55E63-69D1-87F2-61DC-D63C64802FD7}"/>
              </a:ext>
            </a:extLst>
          </p:cNvPr>
          <p:cNvGrpSpPr/>
          <p:nvPr/>
        </p:nvGrpSpPr>
        <p:grpSpPr>
          <a:xfrm>
            <a:off x="-57320" y="2348880"/>
            <a:ext cx="276999" cy="2348880"/>
            <a:chOff x="-57320" y="2348880"/>
            <a:chExt cx="276999" cy="234888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A48A831-3E43-6322-078F-97AC3D341874}"/>
                </a:ext>
              </a:extLst>
            </p:cNvPr>
            <p:cNvSpPr/>
            <p:nvPr/>
          </p:nvSpPr>
          <p:spPr>
            <a:xfrm>
              <a:off x="-6193" y="2348880"/>
              <a:ext cx="179513" cy="234888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accent4"/>
                </a:solidFill>
              </a:endParaRPr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BDAB30CA-11FC-D9FF-3A47-664A4118BB20}"/>
                </a:ext>
              </a:extLst>
            </p:cNvPr>
            <p:cNvSpPr txBox="1"/>
            <p:nvPr/>
          </p:nvSpPr>
          <p:spPr>
            <a:xfrm rot="16200000">
              <a:off x="-673300" y="3468915"/>
              <a:ext cx="15089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b="1" dirty="0">
                  <a:solidFill>
                    <a:schemeClr val="bg1"/>
                  </a:solidFill>
                </a:rPr>
                <a:t> </a:t>
              </a:r>
              <a:r>
                <a:rPr lang="fr-FR" sz="1200" dirty="0">
                  <a:solidFill>
                    <a:schemeClr val="bg1"/>
                  </a:solidFill>
                </a:rPr>
                <a:t>SIREN   Différent</a:t>
              </a: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5A573AEA-6625-D519-25DE-E9883B83B135}"/>
              </a:ext>
            </a:extLst>
          </p:cNvPr>
          <p:cNvSpPr/>
          <p:nvPr/>
        </p:nvSpPr>
        <p:spPr>
          <a:xfrm>
            <a:off x="1547664" y="250313"/>
            <a:ext cx="63494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cap="all" dirty="0">
                <a:solidFill>
                  <a:schemeClr val="accent3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01 – </a:t>
            </a:r>
            <a:r>
              <a:rPr lang="en-US" sz="1600" b="1" cap="all" dirty="0" err="1">
                <a:solidFill>
                  <a:schemeClr val="accent3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</a:t>
            </a:r>
            <a:r>
              <a:rPr lang="en-US" sz="1600" b="1" cap="all" dirty="0">
                <a:solidFill>
                  <a:schemeClr val="accent3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tant que </a:t>
            </a:r>
            <a:r>
              <a:rPr lang="en-US" sz="1600" b="1" cap="all" dirty="0" err="1">
                <a:solidFill>
                  <a:schemeClr val="accent3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porteurs</a:t>
            </a:r>
            <a:r>
              <a:rPr lang="en-US" sz="1600" b="1" cap="all" dirty="0">
                <a:solidFill>
                  <a:schemeClr val="accent3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 </a:t>
            </a:r>
            <a:r>
              <a:rPr lang="en-US" sz="1600" b="1" cap="all" dirty="0" err="1">
                <a:solidFill>
                  <a:schemeClr val="accent3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projet</a:t>
            </a:r>
            <a:r>
              <a:rPr lang="en-US" sz="1600" b="1" cap="all" dirty="0">
                <a:solidFill>
                  <a:schemeClr val="accent3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(PDP) </a:t>
            </a:r>
            <a:r>
              <a:rPr lang="en-US" sz="1600" b="1" cap="all" dirty="0" err="1">
                <a:solidFill>
                  <a:schemeClr val="accent3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invité</a:t>
            </a:r>
            <a:endParaRPr lang="fr-FR" sz="1600" b="1" cap="all" dirty="0">
              <a:solidFill>
                <a:schemeClr val="accent3"/>
              </a:solidFill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F0AE2E0-364F-5AE8-88B6-2EDC3B2C8EAC}"/>
              </a:ext>
            </a:extLst>
          </p:cNvPr>
          <p:cNvSpPr/>
          <p:nvPr/>
        </p:nvSpPr>
        <p:spPr>
          <a:xfrm>
            <a:off x="1440604" y="717076"/>
            <a:ext cx="65157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fr-FR" sz="1400" b="1" dirty="0"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tant que PDP : je complète les informations de mon organisation</a:t>
            </a:r>
          </a:p>
        </p:txBody>
      </p:sp>
    </p:spTree>
    <p:extLst>
      <p:ext uri="{BB962C8B-B14F-4D97-AF65-F5344CB8AC3E}">
        <p14:creationId xmlns:p14="http://schemas.microsoft.com/office/powerpoint/2010/main" val="30770240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Connecteur droit 41"/>
          <p:cNvCxnSpPr/>
          <p:nvPr/>
        </p:nvCxnSpPr>
        <p:spPr>
          <a:xfrm flipV="1">
            <a:off x="1547664" y="984739"/>
            <a:ext cx="6194583" cy="7350"/>
          </a:xfrm>
          <a:prstGeom prst="line">
            <a:avLst/>
          </a:prstGeom>
          <a:ln w="19050">
            <a:solidFill>
              <a:schemeClr val="accent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-1" y="0"/>
            <a:ext cx="179513" cy="234888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4"/>
              </a:solidFill>
            </a:endParaRPr>
          </a:p>
        </p:txBody>
      </p:sp>
      <p:sp>
        <p:nvSpPr>
          <p:cNvPr id="12" name="Espace réservé du numéro de diapositive 1">
            <a:extLst>
              <a:ext uri="{FF2B5EF4-FFF2-40B4-BE49-F238E27FC236}">
                <a16:creationId xmlns:a16="http://schemas.microsoft.com/office/drawing/2014/main" id="{D78A4ADB-2E73-4CA6-9D78-C00740A58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74904" y="6453336"/>
            <a:ext cx="2133600" cy="365125"/>
          </a:xfrm>
        </p:spPr>
        <p:txBody>
          <a:bodyPr/>
          <a:lstStyle/>
          <a:p>
            <a:fld id="{D4E683EE-B467-461D-8A15-0D56E0BE7128}" type="slidenum">
              <a:rPr lang="fr-FR" smtClean="0"/>
              <a:pPr/>
              <a:t>12</a:t>
            </a:fld>
            <a:endParaRPr lang="fr-FR" dirty="0"/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2247" y="241256"/>
            <a:ext cx="1006217" cy="864096"/>
          </a:xfrm>
          <a:prstGeom prst="rect">
            <a:avLst/>
          </a:prstGeom>
        </p:spPr>
      </p:pic>
      <p:sp>
        <p:nvSpPr>
          <p:cNvPr id="22" name="Oval 5"/>
          <p:cNvSpPr/>
          <p:nvPr/>
        </p:nvSpPr>
        <p:spPr>
          <a:xfrm>
            <a:off x="346640" y="53087"/>
            <a:ext cx="1026114" cy="102611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1350"/>
          </a:p>
        </p:txBody>
      </p:sp>
      <p:sp>
        <p:nvSpPr>
          <p:cNvPr id="26" name="Oval 63"/>
          <p:cNvSpPr/>
          <p:nvPr/>
        </p:nvSpPr>
        <p:spPr>
          <a:xfrm>
            <a:off x="480999" y="190630"/>
            <a:ext cx="768911" cy="768911"/>
          </a:xfrm>
          <a:prstGeom prst="ellipse">
            <a:avLst/>
          </a:prstGeom>
          <a:solidFill>
            <a:srgbClr val="DBD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1350"/>
          </a:p>
        </p:txBody>
      </p:sp>
      <p:sp>
        <p:nvSpPr>
          <p:cNvPr id="31" name="Shape 2525"/>
          <p:cNvSpPr/>
          <p:nvPr/>
        </p:nvSpPr>
        <p:spPr>
          <a:xfrm>
            <a:off x="675838" y="349358"/>
            <a:ext cx="367718" cy="3677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291" y="17673"/>
                </a:moveTo>
                <a:cubicBezTo>
                  <a:pt x="11562" y="17673"/>
                  <a:pt x="11782" y="17453"/>
                  <a:pt x="11782" y="17182"/>
                </a:cubicBezTo>
                <a:cubicBezTo>
                  <a:pt x="11782" y="16911"/>
                  <a:pt x="11562" y="16691"/>
                  <a:pt x="11291" y="16691"/>
                </a:cubicBezTo>
                <a:cubicBezTo>
                  <a:pt x="11020" y="16691"/>
                  <a:pt x="10800" y="16911"/>
                  <a:pt x="10800" y="17182"/>
                </a:cubicBezTo>
                <a:cubicBezTo>
                  <a:pt x="10800" y="17453"/>
                  <a:pt x="11020" y="17673"/>
                  <a:pt x="11291" y="17673"/>
                </a:cubicBezTo>
                <a:moveTo>
                  <a:pt x="17673" y="18655"/>
                </a:moveTo>
                <a:lnTo>
                  <a:pt x="13745" y="18655"/>
                </a:lnTo>
                <a:lnTo>
                  <a:pt x="13745" y="12273"/>
                </a:lnTo>
                <a:cubicBezTo>
                  <a:pt x="13745" y="12002"/>
                  <a:pt x="13525" y="11782"/>
                  <a:pt x="13255" y="11782"/>
                </a:cubicBezTo>
                <a:lnTo>
                  <a:pt x="8345" y="11782"/>
                </a:lnTo>
                <a:cubicBezTo>
                  <a:pt x="8075" y="11782"/>
                  <a:pt x="7855" y="12002"/>
                  <a:pt x="7855" y="12273"/>
                </a:cubicBezTo>
                <a:lnTo>
                  <a:pt x="7855" y="18655"/>
                </a:lnTo>
                <a:lnTo>
                  <a:pt x="3927" y="18655"/>
                </a:lnTo>
                <a:lnTo>
                  <a:pt x="3927" y="8058"/>
                </a:lnTo>
                <a:lnTo>
                  <a:pt x="10800" y="1185"/>
                </a:lnTo>
                <a:lnTo>
                  <a:pt x="17673" y="8058"/>
                </a:lnTo>
                <a:cubicBezTo>
                  <a:pt x="17673" y="8058"/>
                  <a:pt x="17673" y="18655"/>
                  <a:pt x="17673" y="18655"/>
                </a:cubicBezTo>
                <a:close/>
                <a:moveTo>
                  <a:pt x="17673" y="20618"/>
                </a:moveTo>
                <a:lnTo>
                  <a:pt x="13745" y="20618"/>
                </a:lnTo>
                <a:lnTo>
                  <a:pt x="13745" y="19636"/>
                </a:lnTo>
                <a:lnTo>
                  <a:pt x="17673" y="19636"/>
                </a:lnTo>
                <a:cubicBezTo>
                  <a:pt x="17673" y="19636"/>
                  <a:pt x="17673" y="20618"/>
                  <a:pt x="17673" y="20618"/>
                </a:cubicBezTo>
                <a:close/>
                <a:moveTo>
                  <a:pt x="12764" y="20618"/>
                </a:moveTo>
                <a:lnTo>
                  <a:pt x="8836" y="20618"/>
                </a:lnTo>
                <a:lnTo>
                  <a:pt x="8836" y="12764"/>
                </a:lnTo>
                <a:lnTo>
                  <a:pt x="12764" y="12764"/>
                </a:lnTo>
                <a:cubicBezTo>
                  <a:pt x="12764" y="12764"/>
                  <a:pt x="12764" y="20618"/>
                  <a:pt x="12764" y="20618"/>
                </a:cubicBezTo>
                <a:close/>
                <a:moveTo>
                  <a:pt x="7855" y="20618"/>
                </a:moveTo>
                <a:lnTo>
                  <a:pt x="3927" y="20618"/>
                </a:lnTo>
                <a:lnTo>
                  <a:pt x="3927" y="19636"/>
                </a:lnTo>
                <a:lnTo>
                  <a:pt x="7855" y="19636"/>
                </a:lnTo>
                <a:cubicBezTo>
                  <a:pt x="7855" y="19636"/>
                  <a:pt x="7855" y="20618"/>
                  <a:pt x="7855" y="20618"/>
                </a:cubicBezTo>
                <a:close/>
                <a:moveTo>
                  <a:pt x="14727" y="1964"/>
                </a:moveTo>
                <a:lnTo>
                  <a:pt x="16691" y="1964"/>
                </a:lnTo>
                <a:lnTo>
                  <a:pt x="16691" y="5688"/>
                </a:lnTo>
                <a:lnTo>
                  <a:pt x="14727" y="3724"/>
                </a:lnTo>
                <a:cubicBezTo>
                  <a:pt x="14727" y="3724"/>
                  <a:pt x="14727" y="1964"/>
                  <a:pt x="14727" y="1964"/>
                </a:cubicBezTo>
                <a:close/>
                <a:moveTo>
                  <a:pt x="21456" y="10453"/>
                </a:moveTo>
                <a:lnTo>
                  <a:pt x="17673" y="6670"/>
                </a:lnTo>
                <a:lnTo>
                  <a:pt x="17673" y="1473"/>
                </a:lnTo>
                <a:cubicBezTo>
                  <a:pt x="17673" y="1202"/>
                  <a:pt x="17453" y="982"/>
                  <a:pt x="17182" y="982"/>
                </a:cubicBezTo>
                <a:lnTo>
                  <a:pt x="14236" y="982"/>
                </a:lnTo>
                <a:cubicBezTo>
                  <a:pt x="13966" y="982"/>
                  <a:pt x="13745" y="1202"/>
                  <a:pt x="13745" y="1473"/>
                </a:cubicBezTo>
                <a:lnTo>
                  <a:pt x="13745" y="2742"/>
                </a:lnTo>
                <a:lnTo>
                  <a:pt x="11147" y="144"/>
                </a:lnTo>
                <a:cubicBezTo>
                  <a:pt x="11058" y="55"/>
                  <a:pt x="10935" y="0"/>
                  <a:pt x="10800" y="0"/>
                </a:cubicBezTo>
                <a:cubicBezTo>
                  <a:pt x="10665" y="0"/>
                  <a:pt x="10542" y="55"/>
                  <a:pt x="10453" y="144"/>
                </a:cubicBezTo>
                <a:lnTo>
                  <a:pt x="144" y="10453"/>
                </a:lnTo>
                <a:cubicBezTo>
                  <a:pt x="55" y="10542"/>
                  <a:pt x="0" y="10665"/>
                  <a:pt x="0" y="10800"/>
                </a:cubicBezTo>
                <a:cubicBezTo>
                  <a:pt x="0" y="11072"/>
                  <a:pt x="220" y="11291"/>
                  <a:pt x="491" y="11291"/>
                </a:cubicBezTo>
                <a:cubicBezTo>
                  <a:pt x="626" y="11291"/>
                  <a:pt x="749" y="11236"/>
                  <a:pt x="838" y="11147"/>
                </a:cubicBezTo>
                <a:lnTo>
                  <a:pt x="2945" y="9040"/>
                </a:lnTo>
                <a:lnTo>
                  <a:pt x="2945" y="21109"/>
                </a:lnTo>
                <a:cubicBezTo>
                  <a:pt x="2945" y="21381"/>
                  <a:pt x="3166" y="21600"/>
                  <a:pt x="3436" y="21600"/>
                </a:cubicBezTo>
                <a:lnTo>
                  <a:pt x="18164" y="21600"/>
                </a:lnTo>
                <a:cubicBezTo>
                  <a:pt x="18434" y="21600"/>
                  <a:pt x="18655" y="21381"/>
                  <a:pt x="18655" y="21109"/>
                </a:cubicBezTo>
                <a:lnTo>
                  <a:pt x="18655" y="9040"/>
                </a:lnTo>
                <a:lnTo>
                  <a:pt x="20762" y="11147"/>
                </a:lnTo>
                <a:cubicBezTo>
                  <a:pt x="20851" y="11236"/>
                  <a:pt x="20974" y="11291"/>
                  <a:pt x="21109" y="11291"/>
                </a:cubicBezTo>
                <a:cubicBezTo>
                  <a:pt x="21380" y="11291"/>
                  <a:pt x="21600" y="11072"/>
                  <a:pt x="21600" y="10800"/>
                </a:cubicBezTo>
                <a:cubicBezTo>
                  <a:pt x="21600" y="10665"/>
                  <a:pt x="21545" y="10542"/>
                  <a:pt x="21456" y="10453"/>
                </a:cubicBezTo>
              </a:path>
            </a:pathLst>
          </a:custGeom>
          <a:solidFill>
            <a:srgbClr val="53585F"/>
          </a:solidFill>
          <a:ln w="12700">
            <a:miter lim="400000"/>
          </a:ln>
        </p:spPr>
        <p:txBody>
          <a:bodyPr lIns="14284" tIns="14284" rIns="14284" bIns="14284" anchor="ctr"/>
          <a:lstStyle/>
          <a:p>
            <a:pPr defTabSz="17139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F101272-7EF2-BB93-90F0-7A38EB100E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715" y="1144041"/>
            <a:ext cx="3522701" cy="3489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188E2C2E-BFD9-AE25-876E-36BA1C99B0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35696" y="3208485"/>
            <a:ext cx="2305621" cy="25054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DD8126EB-9EE1-3003-3B1F-8FB79C5A57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95146" y="4078956"/>
            <a:ext cx="2305620" cy="25415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B897C1CD-9F97-54F7-64C3-BFD6DA0B35CA}"/>
              </a:ext>
            </a:extLst>
          </p:cNvPr>
          <p:cNvSpPr txBox="1"/>
          <p:nvPr/>
        </p:nvSpPr>
        <p:spPr>
          <a:xfrm>
            <a:off x="5451908" y="3130397"/>
            <a:ext cx="3384377" cy="2009061"/>
          </a:xfrm>
          <a:prstGeom prst="round2Diag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Blip>
                <a:blip r:embed="rId7"/>
              </a:buBlip>
            </a:pPr>
            <a:r>
              <a:rPr lang="fr-FR" sz="1400" b="1" dirty="0">
                <a:solidFill>
                  <a:srgbClr val="FF0000"/>
                </a:solidFill>
              </a:rPr>
              <a:t>La fiche du PDP s’affiche </a:t>
            </a:r>
          </a:p>
          <a:p>
            <a:pPr marL="285750" indent="-285750" algn="just">
              <a:buFont typeface="Wingdings" panose="05000000000000000000" pitchFamily="2" charset="2"/>
              <a:buChar char="à"/>
            </a:pPr>
            <a:r>
              <a:rPr lang="fr-FR" sz="1400" b="1" dirty="0">
                <a:sym typeface="Wingdings" panose="05000000000000000000" pitchFamily="2" charset="2"/>
              </a:rPr>
              <a:t>L’utilisateur complète les informations de son PDP</a:t>
            </a:r>
          </a:p>
          <a:p>
            <a:pPr marL="285750" indent="-285750" algn="just">
              <a:buFont typeface="Wingdings" panose="05000000000000000000" pitchFamily="2" charset="2"/>
              <a:buChar char="à"/>
            </a:pPr>
            <a:r>
              <a:rPr lang="fr-FR" sz="1400" b="1" dirty="0">
                <a:sym typeface="Wingdings" panose="05000000000000000000" pitchFamily="2" charset="2"/>
              </a:rPr>
              <a:t>Il clique sur valider les informations</a:t>
            </a:r>
          </a:p>
          <a:p>
            <a:pPr marL="285750" indent="-285750" algn="just">
              <a:buFont typeface="Wingdings" panose="05000000000000000000" pitchFamily="2" charset="2"/>
              <a:buChar char="à"/>
            </a:pPr>
            <a:r>
              <a:rPr lang="fr-FR" sz="1400" b="1" dirty="0">
                <a:sym typeface="Wingdings" panose="05000000000000000000" pitchFamily="2" charset="2"/>
              </a:rPr>
              <a:t>Certaines informations validées par la TDR ne sont pas modifiables.</a:t>
            </a:r>
          </a:p>
          <a:p>
            <a:pPr algn="just"/>
            <a:endParaRPr lang="fr-FR" sz="1400" b="1" dirty="0">
              <a:sym typeface="Wingdings" panose="05000000000000000000" pitchFamily="2" charset="2"/>
            </a:endParaRPr>
          </a:p>
          <a:p>
            <a:pPr algn="just"/>
            <a:endParaRPr lang="fr-FR" sz="1400" b="1" dirty="0">
              <a:sym typeface="Wingdings" panose="05000000000000000000" pitchFamily="2" charset="2"/>
            </a:endParaRPr>
          </a:p>
        </p:txBody>
      </p:sp>
      <p:pic>
        <p:nvPicPr>
          <p:cNvPr id="15" name="Graphique 14" descr="Index pointant vers la droite vu du côté du dos de la main avec un remplissage uni">
            <a:extLst>
              <a:ext uri="{FF2B5EF4-FFF2-40B4-BE49-F238E27FC236}">
                <a16:creationId xmlns:a16="http://schemas.microsoft.com/office/drawing/2014/main" id="{F1F7BFDE-C3E5-0E57-445A-FE6D6870B91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8068873">
            <a:off x="4215668" y="5768530"/>
            <a:ext cx="744786" cy="744786"/>
          </a:xfrm>
          <a:prstGeom prst="rect">
            <a:avLst/>
          </a:prstGeom>
        </p:spPr>
      </p:pic>
      <p:pic>
        <p:nvPicPr>
          <p:cNvPr id="18" name="Graphique 17" descr="Zoomer en arrière contour">
            <a:extLst>
              <a:ext uri="{FF2B5EF4-FFF2-40B4-BE49-F238E27FC236}">
                <a16:creationId xmlns:a16="http://schemas.microsoft.com/office/drawing/2014/main" id="{D7FBD331-DF3E-3CBE-E22E-225E597484F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059832" y="1296466"/>
            <a:ext cx="523235" cy="523235"/>
          </a:xfrm>
          <a:prstGeom prst="rect">
            <a:avLst/>
          </a:prstGeom>
        </p:spPr>
      </p:pic>
      <p:pic>
        <p:nvPicPr>
          <p:cNvPr id="19" name="Graphique 18" descr="Zoomer en arrière contour">
            <a:extLst>
              <a:ext uri="{FF2B5EF4-FFF2-40B4-BE49-F238E27FC236}">
                <a16:creationId xmlns:a16="http://schemas.microsoft.com/office/drawing/2014/main" id="{CC42B479-377F-0EDE-CC46-795D2450DE3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691680" y="2141165"/>
            <a:ext cx="523235" cy="523235"/>
          </a:xfrm>
          <a:prstGeom prst="rect">
            <a:avLst/>
          </a:prstGeom>
        </p:spPr>
      </p:pic>
      <p:pic>
        <p:nvPicPr>
          <p:cNvPr id="20" name="Graphique 19" descr="Zoomer en arrière contour">
            <a:extLst>
              <a:ext uri="{FF2B5EF4-FFF2-40B4-BE49-F238E27FC236}">
                <a16:creationId xmlns:a16="http://schemas.microsoft.com/office/drawing/2014/main" id="{C749AE26-0185-83C4-1E15-99D839ABAE2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551651" y="1360522"/>
            <a:ext cx="307777" cy="307777"/>
          </a:xfrm>
          <a:prstGeom prst="rect">
            <a:avLst/>
          </a:prstGeom>
        </p:spPr>
      </p:pic>
      <p:pic>
        <p:nvPicPr>
          <p:cNvPr id="21" name="Graphique 20" descr="Zoomer en arrière contour">
            <a:extLst>
              <a:ext uri="{FF2B5EF4-FFF2-40B4-BE49-F238E27FC236}">
                <a16:creationId xmlns:a16="http://schemas.microsoft.com/office/drawing/2014/main" id="{FB8859B8-D8BB-F977-B5A8-78CBA1ECB05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588061" y="2126048"/>
            <a:ext cx="307777" cy="307777"/>
          </a:xfrm>
          <a:prstGeom prst="rect">
            <a:avLst/>
          </a:prstGeom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id="{0A1FBCDB-2F99-8CCE-08C4-79A394E0AC78}"/>
              </a:ext>
            </a:extLst>
          </p:cNvPr>
          <p:cNvSpPr txBox="1"/>
          <p:nvPr/>
        </p:nvSpPr>
        <p:spPr>
          <a:xfrm>
            <a:off x="4895838" y="1225776"/>
            <a:ext cx="3798017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dirty="0"/>
              <a:t>Identité de l’utilisateur avec le nom de son organisme (ici le PDP)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CF17A810-C28A-3EED-70E0-1ACE7EFEB2A0}"/>
              </a:ext>
            </a:extLst>
          </p:cNvPr>
          <p:cNvSpPr txBox="1"/>
          <p:nvPr/>
        </p:nvSpPr>
        <p:spPr>
          <a:xfrm>
            <a:off x="4859428" y="2025714"/>
            <a:ext cx="3798017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dirty="0"/>
              <a:t>Identité du PDP avec la date de mise à jour des informations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A94B11DB-67F8-7682-0376-BA783EC2DCB3}"/>
              </a:ext>
            </a:extLst>
          </p:cNvPr>
          <p:cNvGrpSpPr/>
          <p:nvPr/>
        </p:nvGrpSpPr>
        <p:grpSpPr>
          <a:xfrm>
            <a:off x="-57320" y="2348880"/>
            <a:ext cx="276999" cy="2348880"/>
            <a:chOff x="-57320" y="2348880"/>
            <a:chExt cx="276999" cy="234888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4611800-E029-C439-7262-71E592501C16}"/>
                </a:ext>
              </a:extLst>
            </p:cNvPr>
            <p:cNvSpPr/>
            <p:nvPr/>
          </p:nvSpPr>
          <p:spPr>
            <a:xfrm>
              <a:off x="-6193" y="2348880"/>
              <a:ext cx="179513" cy="234888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accent4"/>
                </a:solidFill>
              </a:endParaRPr>
            </a:p>
          </p:txBody>
        </p:sp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0B55BCD0-79A8-BED8-CEB8-0D73B3564625}"/>
                </a:ext>
              </a:extLst>
            </p:cNvPr>
            <p:cNvSpPr txBox="1"/>
            <p:nvPr/>
          </p:nvSpPr>
          <p:spPr>
            <a:xfrm rot="16200000">
              <a:off x="-673300" y="3468915"/>
              <a:ext cx="15089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b="1" dirty="0">
                  <a:solidFill>
                    <a:schemeClr val="bg1"/>
                  </a:solidFill>
                </a:rPr>
                <a:t> </a:t>
              </a:r>
              <a:r>
                <a:rPr lang="fr-FR" sz="1200" dirty="0">
                  <a:solidFill>
                    <a:schemeClr val="bg1"/>
                  </a:solidFill>
                </a:rPr>
                <a:t>SIREN   Différent</a:t>
              </a: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ACCEC068-AD13-539F-9F9C-5C470B66CB1A}"/>
              </a:ext>
            </a:extLst>
          </p:cNvPr>
          <p:cNvSpPr/>
          <p:nvPr/>
        </p:nvSpPr>
        <p:spPr>
          <a:xfrm>
            <a:off x="1547664" y="250313"/>
            <a:ext cx="63494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cap="all" dirty="0">
                <a:solidFill>
                  <a:schemeClr val="accent3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01 – </a:t>
            </a:r>
            <a:r>
              <a:rPr lang="en-US" sz="1600" b="1" cap="all" dirty="0" err="1">
                <a:solidFill>
                  <a:schemeClr val="accent3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</a:t>
            </a:r>
            <a:r>
              <a:rPr lang="en-US" sz="1600" b="1" cap="all" dirty="0">
                <a:solidFill>
                  <a:schemeClr val="accent3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tant que </a:t>
            </a:r>
            <a:r>
              <a:rPr lang="en-US" sz="1600" b="1" cap="all" dirty="0" err="1">
                <a:solidFill>
                  <a:schemeClr val="accent3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porteurs</a:t>
            </a:r>
            <a:r>
              <a:rPr lang="en-US" sz="1600" b="1" cap="all" dirty="0">
                <a:solidFill>
                  <a:schemeClr val="accent3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 </a:t>
            </a:r>
            <a:r>
              <a:rPr lang="en-US" sz="1600" b="1" cap="all" dirty="0" err="1">
                <a:solidFill>
                  <a:schemeClr val="accent3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projet</a:t>
            </a:r>
            <a:r>
              <a:rPr lang="en-US" sz="1600" b="1" cap="all" dirty="0">
                <a:solidFill>
                  <a:schemeClr val="accent3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(PDP) </a:t>
            </a:r>
            <a:r>
              <a:rPr lang="en-US" sz="1600" b="1" cap="all" dirty="0" err="1">
                <a:solidFill>
                  <a:schemeClr val="accent3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invité</a:t>
            </a:r>
            <a:endParaRPr lang="fr-FR" sz="1600" b="1" cap="all" dirty="0">
              <a:solidFill>
                <a:schemeClr val="accent3"/>
              </a:solidFill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58B6150-282E-1367-B240-2AD21E93FC2E}"/>
              </a:ext>
            </a:extLst>
          </p:cNvPr>
          <p:cNvSpPr/>
          <p:nvPr/>
        </p:nvSpPr>
        <p:spPr>
          <a:xfrm>
            <a:off x="1440604" y="717076"/>
            <a:ext cx="65157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fr-FR" sz="1400" b="1" dirty="0"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tant que PDP : je complète les informations de mon organisation</a:t>
            </a:r>
          </a:p>
        </p:txBody>
      </p:sp>
    </p:spTree>
    <p:extLst>
      <p:ext uri="{BB962C8B-B14F-4D97-AF65-F5344CB8AC3E}">
        <p14:creationId xmlns:p14="http://schemas.microsoft.com/office/powerpoint/2010/main" val="38133451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AD688A12-3C12-187A-174A-43EB10B3B5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1175024"/>
            <a:ext cx="2925408" cy="29797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42" name="Connecteur droit 41"/>
          <p:cNvCxnSpPr/>
          <p:nvPr/>
        </p:nvCxnSpPr>
        <p:spPr>
          <a:xfrm flipV="1">
            <a:off x="1547664" y="984739"/>
            <a:ext cx="6194583" cy="7350"/>
          </a:xfrm>
          <a:prstGeom prst="line">
            <a:avLst/>
          </a:prstGeom>
          <a:ln w="19050">
            <a:solidFill>
              <a:schemeClr val="accent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-1" y="0"/>
            <a:ext cx="179513" cy="234888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4"/>
              </a:solidFill>
            </a:endParaRPr>
          </a:p>
        </p:txBody>
      </p:sp>
      <p:sp>
        <p:nvSpPr>
          <p:cNvPr id="12" name="Espace réservé du numéro de diapositive 1">
            <a:extLst>
              <a:ext uri="{FF2B5EF4-FFF2-40B4-BE49-F238E27FC236}">
                <a16:creationId xmlns:a16="http://schemas.microsoft.com/office/drawing/2014/main" id="{D78A4ADB-2E73-4CA6-9D78-C00740A58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74904" y="6453336"/>
            <a:ext cx="2133600" cy="365125"/>
          </a:xfrm>
        </p:spPr>
        <p:txBody>
          <a:bodyPr/>
          <a:lstStyle/>
          <a:p>
            <a:fld id="{D4E683EE-B467-461D-8A15-0D56E0BE7128}" type="slidenum">
              <a:rPr lang="fr-FR" smtClean="0"/>
              <a:pPr/>
              <a:t>13</a:t>
            </a:fld>
            <a:endParaRPr lang="fr-FR" dirty="0"/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2247" y="241256"/>
            <a:ext cx="1006217" cy="864096"/>
          </a:xfrm>
          <a:prstGeom prst="rect">
            <a:avLst/>
          </a:prstGeom>
        </p:spPr>
      </p:pic>
      <p:sp>
        <p:nvSpPr>
          <p:cNvPr id="22" name="Oval 5"/>
          <p:cNvSpPr/>
          <p:nvPr/>
        </p:nvSpPr>
        <p:spPr>
          <a:xfrm>
            <a:off x="346640" y="53087"/>
            <a:ext cx="1026114" cy="102611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1350"/>
          </a:p>
        </p:txBody>
      </p:sp>
      <p:sp>
        <p:nvSpPr>
          <p:cNvPr id="26" name="Oval 63"/>
          <p:cNvSpPr/>
          <p:nvPr/>
        </p:nvSpPr>
        <p:spPr>
          <a:xfrm>
            <a:off x="480999" y="190630"/>
            <a:ext cx="768911" cy="768911"/>
          </a:xfrm>
          <a:prstGeom prst="ellipse">
            <a:avLst/>
          </a:prstGeom>
          <a:solidFill>
            <a:srgbClr val="DBD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1350"/>
          </a:p>
        </p:txBody>
      </p:sp>
      <p:sp>
        <p:nvSpPr>
          <p:cNvPr id="31" name="Shape 2525"/>
          <p:cNvSpPr/>
          <p:nvPr/>
        </p:nvSpPr>
        <p:spPr>
          <a:xfrm>
            <a:off x="675838" y="349358"/>
            <a:ext cx="367718" cy="3677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291" y="17673"/>
                </a:moveTo>
                <a:cubicBezTo>
                  <a:pt x="11562" y="17673"/>
                  <a:pt x="11782" y="17453"/>
                  <a:pt x="11782" y="17182"/>
                </a:cubicBezTo>
                <a:cubicBezTo>
                  <a:pt x="11782" y="16911"/>
                  <a:pt x="11562" y="16691"/>
                  <a:pt x="11291" y="16691"/>
                </a:cubicBezTo>
                <a:cubicBezTo>
                  <a:pt x="11020" y="16691"/>
                  <a:pt x="10800" y="16911"/>
                  <a:pt x="10800" y="17182"/>
                </a:cubicBezTo>
                <a:cubicBezTo>
                  <a:pt x="10800" y="17453"/>
                  <a:pt x="11020" y="17673"/>
                  <a:pt x="11291" y="17673"/>
                </a:cubicBezTo>
                <a:moveTo>
                  <a:pt x="17673" y="18655"/>
                </a:moveTo>
                <a:lnTo>
                  <a:pt x="13745" y="18655"/>
                </a:lnTo>
                <a:lnTo>
                  <a:pt x="13745" y="12273"/>
                </a:lnTo>
                <a:cubicBezTo>
                  <a:pt x="13745" y="12002"/>
                  <a:pt x="13525" y="11782"/>
                  <a:pt x="13255" y="11782"/>
                </a:cubicBezTo>
                <a:lnTo>
                  <a:pt x="8345" y="11782"/>
                </a:lnTo>
                <a:cubicBezTo>
                  <a:pt x="8075" y="11782"/>
                  <a:pt x="7855" y="12002"/>
                  <a:pt x="7855" y="12273"/>
                </a:cubicBezTo>
                <a:lnTo>
                  <a:pt x="7855" y="18655"/>
                </a:lnTo>
                <a:lnTo>
                  <a:pt x="3927" y="18655"/>
                </a:lnTo>
                <a:lnTo>
                  <a:pt x="3927" y="8058"/>
                </a:lnTo>
                <a:lnTo>
                  <a:pt x="10800" y="1185"/>
                </a:lnTo>
                <a:lnTo>
                  <a:pt x="17673" y="8058"/>
                </a:lnTo>
                <a:cubicBezTo>
                  <a:pt x="17673" y="8058"/>
                  <a:pt x="17673" y="18655"/>
                  <a:pt x="17673" y="18655"/>
                </a:cubicBezTo>
                <a:close/>
                <a:moveTo>
                  <a:pt x="17673" y="20618"/>
                </a:moveTo>
                <a:lnTo>
                  <a:pt x="13745" y="20618"/>
                </a:lnTo>
                <a:lnTo>
                  <a:pt x="13745" y="19636"/>
                </a:lnTo>
                <a:lnTo>
                  <a:pt x="17673" y="19636"/>
                </a:lnTo>
                <a:cubicBezTo>
                  <a:pt x="17673" y="19636"/>
                  <a:pt x="17673" y="20618"/>
                  <a:pt x="17673" y="20618"/>
                </a:cubicBezTo>
                <a:close/>
                <a:moveTo>
                  <a:pt x="12764" y="20618"/>
                </a:moveTo>
                <a:lnTo>
                  <a:pt x="8836" y="20618"/>
                </a:lnTo>
                <a:lnTo>
                  <a:pt x="8836" y="12764"/>
                </a:lnTo>
                <a:lnTo>
                  <a:pt x="12764" y="12764"/>
                </a:lnTo>
                <a:cubicBezTo>
                  <a:pt x="12764" y="12764"/>
                  <a:pt x="12764" y="20618"/>
                  <a:pt x="12764" y="20618"/>
                </a:cubicBezTo>
                <a:close/>
                <a:moveTo>
                  <a:pt x="7855" y="20618"/>
                </a:moveTo>
                <a:lnTo>
                  <a:pt x="3927" y="20618"/>
                </a:lnTo>
                <a:lnTo>
                  <a:pt x="3927" y="19636"/>
                </a:lnTo>
                <a:lnTo>
                  <a:pt x="7855" y="19636"/>
                </a:lnTo>
                <a:cubicBezTo>
                  <a:pt x="7855" y="19636"/>
                  <a:pt x="7855" y="20618"/>
                  <a:pt x="7855" y="20618"/>
                </a:cubicBezTo>
                <a:close/>
                <a:moveTo>
                  <a:pt x="14727" y="1964"/>
                </a:moveTo>
                <a:lnTo>
                  <a:pt x="16691" y="1964"/>
                </a:lnTo>
                <a:lnTo>
                  <a:pt x="16691" y="5688"/>
                </a:lnTo>
                <a:lnTo>
                  <a:pt x="14727" y="3724"/>
                </a:lnTo>
                <a:cubicBezTo>
                  <a:pt x="14727" y="3724"/>
                  <a:pt x="14727" y="1964"/>
                  <a:pt x="14727" y="1964"/>
                </a:cubicBezTo>
                <a:close/>
                <a:moveTo>
                  <a:pt x="21456" y="10453"/>
                </a:moveTo>
                <a:lnTo>
                  <a:pt x="17673" y="6670"/>
                </a:lnTo>
                <a:lnTo>
                  <a:pt x="17673" y="1473"/>
                </a:lnTo>
                <a:cubicBezTo>
                  <a:pt x="17673" y="1202"/>
                  <a:pt x="17453" y="982"/>
                  <a:pt x="17182" y="982"/>
                </a:cubicBezTo>
                <a:lnTo>
                  <a:pt x="14236" y="982"/>
                </a:lnTo>
                <a:cubicBezTo>
                  <a:pt x="13966" y="982"/>
                  <a:pt x="13745" y="1202"/>
                  <a:pt x="13745" y="1473"/>
                </a:cubicBezTo>
                <a:lnTo>
                  <a:pt x="13745" y="2742"/>
                </a:lnTo>
                <a:lnTo>
                  <a:pt x="11147" y="144"/>
                </a:lnTo>
                <a:cubicBezTo>
                  <a:pt x="11058" y="55"/>
                  <a:pt x="10935" y="0"/>
                  <a:pt x="10800" y="0"/>
                </a:cubicBezTo>
                <a:cubicBezTo>
                  <a:pt x="10665" y="0"/>
                  <a:pt x="10542" y="55"/>
                  <a:pt x="10453" y="144"/>
                </a:cubicBezTo>
                <a:lnTo>
                  <a:pt x="144" y="10453"/>
                </a:lnTo>
                <a:cubicBezTo>
                  <a:pt x="55" y="10542"/>
                  <a:pt x="0" y="10665"/>
                  <a:pt x="0" y="10800"/>
                </a:cubicBezTo>
                <a:cubicBezTo>
                  <a:pt x="0" y="11072"/>
                  <a:pt x="220" y="11291"/>
                  <a:pt x="491" y="11291"/>
                </a:cubicBezTo>
                <a:cubicBezTo>
                  <a:pt x="626" y="11291"/>
                  <a:pt x="749" y="11236"/>
                  <a:pt x="838" y="11147"/>
                </a:cubicBezTo>
                <a:lnTo>
                  <a:pt x="2945" y="9040"/>
                </a:lnTo>
                <a:lnTo>
                  <a:pt x="2945" y="21109"/>
                </a:lnTo>
                <a:cubicBezTo>
                  <a:pt x="2945" y="21381"/>
                  <a:pt x="3166" y="21600"/>
                  <a:pt x="3436" y="21600"/>
                </a:cubicBezTo>
                <a:lnTo>
                  <a:pt x="18164" y="21600"/>
                </a:lnTo>
                <a:cubicBezTo>
                  <a:pt x="18434" y="21600"/>
                  <a:pt x="18655" y="21381"/>
                  <a:pt x="18655" y="21109"/>
                </a:cubicBezTo>
                <a:lnTo>
                  <a:pt x="18655" y="9040"/>
                </a:lnTo>
                <a:lnTo>
                  <a:pt x="20762" y="11147"/>
                </a:lnTo>
                <a:cubicBezTo>
                  <a:pt x="20851" y="11236"/>
                  <a:pt x="20974" y="11291"/>
                  <a:pt x="21109" y="11291"/>
                </a:cubicBezTo>
                <a:cubicBezTo>
                  <a:pt x="21380" y="11291"/>
                  <a:pt x="21600" y="11072"/>
                  <a:pt x="21600" y="10800"/>
                </a:cubicBezTo>
                <a:cubicBezTo>
                  <a:pt x="21600" y="10665"/>
                  <a:pt x="21545" y="10542"/>
                  <a:pt x="21456" y="10453"/>
                </a:cubicBezTo>
              </a:path>
            </a:pathLst>
          </a:custGeom>
          <a:solidFill>
            <a:srgbClr val="53585F"/>
          </a:solidFill>
          <a:ln w="12700">
            <a:miter lim="400000"/>
          </a:ln>
        </p:spPr>
        <p:txBody>
          <a:bodyPr lIns="14284" tIns="14284" rIns="14284" bIns="14284" anchor="ctr"/>
          <a:lstStyle/>
          <a:p>
            <a:pPr defTabSz="17139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/>
          </a:p>
        </p:txBody>
      </p:sp>
      <p:sp>
        <p:nvSpPr>
          <p:cNvPr id="3" name="Rectangle 2"/>
          <p:cNvSpPr/>
          <p:nvPr/>
        </p:nvSpPr>
        <p:spPr>
          <a:xfrm>
            <a:off x="1620324" y="717076"/>
            <a:ext cx="634940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fr-FR" sz="1400" b="1" dirty="0"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Côté PDP invité accéder à l’Espace Action sociale APV</a:t>
            </a:r>
          </a:p>
        </p:txBody>
      </p:sp>
      <p:sp>
        <p:nvSpPr>
          <p:cNvPr id="10" name="Rectangle 9"/>
          <p:cNvSpPr/>
          <p:nvPr/>
        </p:nvSpPr>
        <p:spPr>
          <a:xfrm>
            <a:off x="1528661" y="83446"/>
            <a:ext cx="63494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cap="all" dirty="0">
                <a:solidFill>
                  <a:schemeClr val="accent3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01 – </a:t>
            </a:r>
            <a:r>
              <a:rPr lang="en-US" sz="1600" b="1" cap="all" dirty="0" err="1">
                <a:solidFill>
                  <a:schemeClr val="accent3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</a:t>
            </a:r>
            <a:r>
              <a:rPr lang="en-US" sz="1600" b="1" cap="all" dirty="0">
                <a:solidFill>
                  <a:schemeClr val="accent3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tant que Tête de reseau je </a:t>
            </a:r>
            <a:r>
              <a:rPr lang="en-US" sz="1600" b="1" cap="all" dirty="0" err="1">
                <a:solidFill>
                  <a:schemeClr val="accent3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souhaite</a:t>
            </a:r>
            <a:r>
              <a:rPr lang="en-US" sz="1600" b="1" cap="all" dirty="0">
                <a:solidFill>
                  <a:schemeClr val="accent3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b="1" cap="all" dirty="0" err="1">
                <a:solidFill>
                  <a:schemeClr val="accent3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gérer</a:t>
            </a:r>
            <a:r>
              <a:rPr lang="en-US" sz="1600" b="1" cap="all" dirty="0">
                <a:solidFill>
                  <a:schemeClr val="accent3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b="1" cap="all" dirty="0" err="1">
                <a:solidFill>
                  <a:schemeClr val="accent3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mon</a:t>
            </a:r>
            <a:r>
              <a:rPr lang="en-US" sz="1600" b="1" cap="all" dirty="0">
                <a:solidFill>
                  <a:schemeClr val="accent3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reseau de </a:t>
            </a:r>
            <a:r>
              <a:rPr lang="en-US" sz="1600" b="1" cap="all" dirty="0" err="1">
                <a:solidFill>
                  <a:schemeClr val="accent3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porteurs</a:t>
            </a:r>
            <a:r>
              <a:rPr lang="en-US" sz="1600" b="1" cap="all" dirty="0">
                <a:solidFill>
                  <a:schemeClr val="accent3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 </a:t>
            </a:r>
            <a:r>
              <a:rPr lang="en-US" sz="1600" b="1" cap="all" dirty="0" err="1">
                <a:solidFill>
                  <a:schemeClr val="accent3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projet</a:t>
            </a:r>
            <a:r>
              <a:rPr lang="en-US" sz="1600" b="1" cap="all" dirty="0">
                <a:solidFill>
                  <a:schemeClr val="accent3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(PDP)</a:t>
            </a:r>
            <a:endParaRPr lang="fr-FR" sz="1600" b="1" cap="all" dirty="0">
              <a:solidFill>
                <a:schemeClr val="accent3"/>
              </a:solidFill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CDACA006-6A1F-8460-E635-75D8FEECB7E6}"/>
              </a:ext>
            </a:extLst>
          </p:cNvPr>
          <p:cNvSpPr txBox="1"/>
          <p:nvPr/>
        </p:nvSpPr>
        <p:spPr>
          <a:xfrm>
            <a:off x="4971464" y="1398590"/>
            <a:ext cx="3798017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dirty="0"/>
              <a:t>Identité de l’utilisateur avec le nom de son organisme (ici le PDP)</a:t>
            </a:r>
          </a:p>
        </p:txBody>
      </p:sp>
      <p:pic>
        <p:nvPicPr>
          <p:cNvPr id="25" name="Graphique 24" descr="Zoomer en arrière contour">
            <a:extLst>
              <a:ext uri="{FF2B5EF4-FFF2-40B4-BE49-F238E27FC236}">
                <a16:creationId xmlns:a16="http://schemas.microsoft.com/office/drawing/2014/main" id="{B1A76ADE-A6E8-8564-19E0-6159D10B9E2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703363" y="1472865"/>
            <a:ext cx="307777" cy="307777"/>
          </a:xfrm>
          <a:prstGeom prst="rect">
            <a:avLst/>
          </a:prstGeom>
        </p:spPr>
      </p:pic>
      <p:sp>
        <p:nvSpPr>
          <p:cNvPr id="27" name="ZoneTexte 26">
            <a:extLst>
              <a:ext uri="{FF2B5EF4-FFF2-40B4-BE49-F238E27FC236}">
                <a16:creationId xmlns:a16="http://schemas.microsoft.com/office/drawing/2014/main" id="{31F4EB85-76FD-D0D7-A7D2-AAC54E658343}"/>
              </a:ext>
            </a:extLst>
          </p:cNvPr>
          <p:cNvSpPr txBox="1"/>
          <p:nvPr/>
        </p:nvSpPr>
        <p:spPr>
          <a:xfrm>
            <a:off x="5002110" y="2246233"/>
            <a:ext cx="3798017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dirty="0"/>
              <a:t>Nom de la TDR à laquelle le PDP est rattaché</a:t>
            </a:r>
          </a:p>
        </p:txBody>
      </p:sp>
      <p:pic>
        <p:nvPicPr>
          <p:cNvPr id="28" name="Graphique 27" descr="Zoomer en arrière contour">
            <a:extLst>
              <a:ext uri="{FF2B5EF4-FFF2-40B4-BE49-F238E27FC236}">
                <a16:creationId xmlns:a16="http://schemas.microsoft.com/office/drawing/2014/main" id="{EFE828A7-2EA2-B59E-D075-BC3E3B9B390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712233" y="2350089"/>
            <a:ext cx="307777" cy="307777"/>
          </a:xfrm>
          <a:prstGeom prst="rect">
            <a:avLst/>
          </a:prstGeom>
        </p:spPr>
      </p:pic>
      <p:sp>
        <p:nvSpPr>
          <p:cNvPr id="30" name="ZoneTexte 29">
            <a:extLst>
              <a:ext uri="{FF2B5EF4-FFF2-40B4-BE49-F238E27FC236}">
                <a16:creationId xmlns:a16="http://schemas.microsoft.com/office/drawing/2014/main" id="{82EF73B5-4FDB-1BBC-C8A1-8C9E20CF5866}"/>
              </a:ext>
            </a:extLst>
          </p:cNvPr>
          <p:cNvSpPr txBox="1"/>
          <p:nvPr/>
        </p:nvSpPr>
        <p:spPr>
          <a:xfrm>
            <a:off x="3712984" y="4110745"/>
            <a:ext cx="3163272" cy="1770698"/>
          </a:xfrm>
          <a:prstGeom prst="round2Diag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Blip>
                <a:blip r:embed="rId7"/>
              </a:buBlip>
            </a:pPr>
            <a:r>
              <a:rPr lang="fr-FR" sz="1400" b="1" dirty="0">
                <a:solidFill>
                  <a:srgbClr val="FF0000"/>
                </a:solidFill>
              </a:rPr>
              <a:t>côté PDP</a:t>
            </a:r>
          </a:p>
          <a:p>
            <a:pPr marL="285750" indent="-285750" algn="just">
              <a:buFont typeface="Wingdings" panose="05000000000000000000" pitchFamily="2" charset="2"/>
              <a:buChar char="à"/>
            </a:pPr>
            <a:r>
              <a:rPr lang="fr-FR" sz="1400" b="1" dirty="0">
                <a:sym typeface="Wingdings" panose="05000000000000000000" pitchFamily="2" charset="2"/>
              </a:rPr>
              <a:t>Le PDP clique sur accéder au programme</a:t>
            </a:r>
          </a:p>
          <a:p>
            <a:pPr marL="285750" indent="-285750" algn="just">
              <a:buFont typeface="Wingdings" panose="05000000000000000000" pitchFamily="2" charset="2"/>
              <a:buChar char="à"/>
            </a:pPr>
            <a:r>
              <a:rPr lang="fr-FR" sz="1400" b="1" dirty="0">
                <a:sym typeface="Wingdings" panose="05000000000000000000" pitchFamily="2" charset="2"/>
              </a:rPr>
              <a:t>Il entre dans le programme APV  et peut saisir des projets et de bénéficiaires </a:t>
            </a:r>
            <a:r>
              <a:rPr lang="fr-FR" sz="1400" b="1" dirty="0">
                <a:solidFill>
                  <a:srgbClr val="FF0000"/>
                </a:solidFill>
                <a:sym typeface="Wingdings" panose="05000000000000000000" pitchFamily="2" charset="2"/>
              </a:rPr>
              <a:t>( fonctionnalité que sera ouverte fin mars)</a:t>
            </a:r>
          </a:p>
        </p:txBody>
      </p:sp>
      <p:pic>
        <p:nvPicPr>
          <p:cNvPr id="21" name="Graphique 20" descr="Zoomer en arrière contour">
            <a:extLst>
              <a:ext uri="{FF2B5EF4-FFF2-40B4-BE49-F238E27FC236}">
                <a16:creationId xmlns:a16="http://schemas.microsoft.com/office/drawing/2014/main" id="{9AE6CE0F-FD9C-C8DD-E949-7BF225B68F8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309275" y="1174440"/>
            <a:ext cx="523235" cy="523235"/>
          </a:xfrm>
          <a:prstGeom prst="rect">
            <a:avLst/>
          </a:prstGeom>
        </p:spPr>
      </p:pic>
      <p:pic>
        <p:nvPicPr>
          <p:cNvPr id="29" name="Graphique 28" descr="Index pointant vers la droite vu du côté du dos de la main avec un remplissage uni">
            <a:extLst>
              <a:ext uri="{FF2B5EF4-FFF2-40B4-BE49-F238E27FC236}">
                <a16:creationId xmlns:a16="http://schemas.microsoft.com/office/drawing/2014/main" id="{F0E12855-F946-F49B-0DFE-1FD34E72A62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3986586">
            <a:off x="3007605" y="3878179"/>
            <a:ext cx="744786" cy="744786"/>
          </a:xfrm>
          <a:prstGeom prst="rect">
            <a:avLst/>
          </a:prstGeom>
        </p:spPr>
      </p:pic>
      <p:pic>
        <p:nvPicPr>
          <p:cNvPr id="23" name="Graphique 22" descr="Zoomer en arrière contour">
            <a:extLst>
              <a:ext uri="{FF2B5EF4-FFF2-40B4-BE49-F238E27FC236}">
                <a16:creationId xmlns:a16="http://schemas.microsoft.com/office/drawing/2014/main" id="{5856EAE2-C68E-01D4-2804-F96EF8C99D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483768" y="3547416"/>
            <a:ext cx="523235" cy="523235"/>
          </a:xfrm>
          <a:prstGeom prst="rect">
            <a:avLst/>
          </a:prstGeom>
        </p:spPr>
      </p:pic>
      <p:grpSp>
        <p:nvGrpSpPr>
          <p:cNvPr id="7" name="Groupe 6">
            <a:extLst>
              <a:ext uri="{FF2B5EF4-FFF2-40B4-BE49-F238E27FC236}">
                <a16:creationId xmlns:a16="http://schemas.microsoft.com/office/drawing/2014/main" id="{020069D4-7AB2-7427-7C89-2EC405E49AFE}"/>
              </a:ext>
            </a:extLst>
          </p:cNvPr>
          <p:cNvGrpSpPr/>
          <p:nvPr/>
        </p:nvGrpSpPr>
        <p:grpSpPr>
          <a:xfrm>
            <a:off x="-57320" y="2348880"/>
            <a:ext cx="276999" cy="2348880"/>
            <a:chOff x="-57320" y="2348880"/>
            <a:chExt cx="276999" cy="234888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2C15DD1-DCFF-CDBD-9F62-083EE5676FD4}"/>
                </a:ext>
              </a:extLst>
            </p:cNvPr>
            <p:cNvSpPr/>
            <p:nvPr/>
          </p:nvSpPr>
          <p:spPr>
            <a:xfrm>
              <a:off x="-6193" y="2348880"/>
              <a:ext cx="179513" cy="234888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accent4"/>
                </a:solidFill>
              </a:endParaRPr>
            </a:p>
          </p:txBody>
        </p:sp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60484A2D-0D77-4795-DD8F-623337A521B3}"/>
                </a:ext>
              </a:extLst>
            </p:cNvPr>
            <p:cNvSpPr txBox="1"/>
            <p:nvPr/>
          </p:nvSpPr>
          <p:spPr>
            <a:xfrm rot="16200000">
              <a:off x="-673300" y="3468915"/>
              <a:ext cx="15089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b="1" dirty="0">
                  <a:solidFill>
                    <a:schemeClr val="bg1"/>
                  </a:solidFill>
                </a:rPr>
                <a:t> </a:t>
              </a:r>
              <a:r>
                <a:rPr lang="fr-FR" sz="1200" dirty="0">
                  <a:solidFill>
                    <a:schemeClr val="bg1"/>
                  </a:solidFill>
                </a:rPr>
                <a:t>SIREN   Différent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962855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9CD4443A-6378-1BD6-664C-4CBE9315A5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866" y="3493687"/>
            <a:ext cx="8558134" cy="1274379"/>
          </a:xfrm>
          <a:prstGeom prst="rect">
            <a:avLst/>
          </a:prstGeom>
        </p:spPr>
      </p:pic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1087993" y="2150369"/>
            <a:ext cx="7430385" cy="10801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2800" dirty="0"/>
              <a:t>L’ANCV vous accompagne dans l’utilisation de son nouvel Espace Action Sociale- APV.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3898776" cy="313010"/>
          </a:xfrm>
        </p:spPr>
        <p:txBody>
          <a:bodyPr/>
          <a:lstStyle/>
          <a:p>
            <a:r>
              <a:rPr lang="fr-FR"/>
              <a:t>Guide utilisateur Espace Action Sociale  de l’ANCV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683EE-B467-461D-8A15-0D56E0BE7128}" type="slidenum">
              <a:rPr lang="fr-FR" smtClean="0"/>
              <a:pPr/>
              <a:t>14</a:t>
            </a:fld>
            <a:endParaRPr lang="fr-FR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0882" y="6157455"/>
            <a:ext cx="782541" cy="672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527494D-1AD3-5149-C32A-DBFA7FCE135F}"/>
              </a:ext>
            </a:extLst>
          </p:cNvPr>
          <p:cNvSpPr/>
          <p:nvPr/>
        </p:nvSpPr>
        <p:spPr>
          <a:xfrm>
            <a:off x="-1" y="-1"/>
            <a:ext cx="165955" cy="184482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0BBF249-F39D-0E2F-7C2A-4B3A32B6067E}"/>
              </a:ext>
            </a:extLst>
          </p:cNvPr>
          <p:cNvSpPr/>
          <p:nvPr/>
        </p:nvSpPr>
        <p:spPr>
          <a:xfrm>
            <a:off x="-2" y="1778496"/>
            <a:ext cx="165955" cy="18448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58961F1-9B07-1D54-D71E-4F44937DF6D6}"/>
              </a:ext>
            </a:extLst>
          </p:cNvPr>
          <p:cNvSpPr/>
          <p:nvPr/>
        </p:nvSpPr>
        <p:spPr>
          <a:xfrm>
            <a:off x="-3" y="5029603"/>
            <a:ext cx="165955" cy="184482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Organigramme : Délai 9">
            <a:extLst>
              <a:ext uri="{FF2B5EF4-FFF2-40B4-BE49-F238E27FC236}">
                <a16:creationId xmlns:a16="http://schemas.microsoft.com/office/drawing/2014/main" id="{C21E12EA-387B-3A9E-D5D5-6FD868CE7012}"/>
              </a:ext>
            </a:extLst>
          </p:cNvPr>
          <p:cNvSpPr/>
          <p:nvPr/>
        </p:nvSpPr>
        <p:spPr>
          <a:xfrm>
            <a:off x="-4" y="2967291"/>
            <a:ext cx="1008112" cy="2434527"/>
          </a:xfrm>
          <a:prstGeom prst="flowChartDelay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/>
              <a:t>APV</a:t>
            </a:r>
          </a:p>
        </p:txBody>
      </p:sp>
      <p:sp>
        <p:nvSpPr>
          <p:cNvPr id="12" name="Espace réservé du contenu 1">
            <a:extLst>
              <a:ext uri="{FF2B5EF4-FFF2-40B4-BE49-F238E27FC236}">
                <a16:creationId xmlns:a16="http://schemas.microsoft.com/office/drawing/2014/main" id="{95C2561B-61E5-F98C-835A-961242556806}"/>
              </a:ext>
            </a:extLst>
          </p:cNvPr>
          <p:cNvSpPr txBox="1">
            <a:spLocks/>
          </p:cNvSpPr>
          <p:nvPr/>
        </p:nvSpPr>
        <p:spPr>
          <a:xfrm>
            <a:off x="1091767" y="4873791"/>
            <a:ext cx="7430385" cy="1383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sz="2800" dirty="0"/>
              <a:t>Des questions ? merci de contacter votre chargé de développement 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51F094B9-E388-FD25-0870-DCF8603FA47F}"/>
              </a:ext>
            </a:extLst>
          </p:cNvPr>
          <p:cNvSpPr txBox="1"/>
          <p:nvPr/>
        </p:nvSpPr>
        <p:spPr>
          <a:xfrm>
            <a:off x="2911003" y="922411"/>
            <a:ext cx="5609117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fr-FR" sz="1100" dirty="0"/>
          </a:p>
          <a:p>
            <a:pPr algn="just"/>
            <a:r>
              <a:rPr lang="fr-FR" sz="1800" dirty="0">
                <a:effectLst/>
                <a:latin typeface="Calibri" panose="020F0502020204030204" pitchFamily="34" charset="0"/>
                <a:hlinkClick r:id="rId4"/>
              </a:rPr>
              <a:t>https://partenaires.espace-actionsociale.ancv.com/</a:t>
            </a:r>
            <a:endParaRPr lang="fr-FR" sz="1400" dirty="0"/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BD332EDC-4CED-2358-E5A7-E10F72505F53}"/>
              </a:ext>
            </a:extLst>
          </p:cNvPr>
          <p:cNvSpPr/>
          <p:nvPr/>
        </p:nvSpPr>
        <p:spPr>
          <a:xfrm>
            <a:off x="2051720" y="975772"/>
            <a:ext cx="6062024" cy="552235"/>
          </a:xfrm>
          <a:prstGeom prst="round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4" name="Graphique 13" descr="Internet avec un remplissage uni">
            <a:extLst>
              <a:ext uri="{FF2B5EF4-FFF2-40B4-BE49-F238E27FC236}">
                <a16:creationId xmlns:a16="http://schemas.microsoft.com/office/drawing/2014/main" id="{51E0EAEB-77CF-91D8-C853-BC383455EC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195736" y="973221"/>
            <a:ext cx="583571" cy="583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7556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Connecteur droit 41"/>
          <p:cNvCxnSpPr/>
          <p:nvPr/>
        </p:nvCxnSpPr>
        <p:spPr>
          <a:xfrm flipV="1">
            <a:off x="1547664" y="984739"/>
            <a:ext cx="6194583" cy="7350"/>
          </a:xfrm>
          <a:prstGeom prst="line">
            <a:avLst/>
          </a:prstGeom>
          <a:ln w="19050">
            <a:solidFill>
              <a:schemeClr val="accent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-1" y="0"/>
            <a:ext cx="179513" cy="234888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4"/>
              </a:solidFill>
            </a:endParaRPr>
          </a:p>
        </p:txBody>
      </p:sp>
      <p:sp>
        <p:nvSpPr>
          <p:cNvPr id="12" name="Espace réservé du numéro de diapositive 1">
            <a:extLst>
              <a:ext uri="{FF2B5EF4-FFF2-40B4-BE49-F238E27FC236}">
                <a16:creationId xmlns:a16="http://schemas.microsoft.com/office/drawing/2014/main" id="{D78A4ADB-2E73-4CA6-9D78-C00740A58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74904" y="6453336"/>
            <a:ext cx="2133600" cy="365125"/>
          </a:xfrm>
        </p:spPr>
        <p:txBody>
          <a:bodyPr/>
          <a:lstStyle/>
          <a:p>
            <a:fld id="{D4E683EE-B467-461D-8A15-0D56E0BE7128}" type="slidenum">
              <a:rPr lang="fr-FR" smtClean="0"/>
              <a:pPr/>
              <a:t>2</a:t>
            </a:fld>
            <a:endParaRPr lang="fr-FR" dirty="0"/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2247" y="241256"/>
            <a:ext cx="1006217" cy="864096"/>
          </a:xfrm>
          <a:prstGeom prst="rect">
            <a:avLst/>
          </a:prstGeom>
        </p:spPr>
      </p:pic>
      <p:sp>
        <p:nvSpPr>
          <p:cNvPr id="22" name="Oval 5"/>
          <p:cNvSpPr/>
          <p:nvPr/>
        </p:nvSpPr>
        <p:spPr>
          <a:xfrm>
            <a:off x="346640" y="53087"/>
            <a:ext cx="1026114" cy="102611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1350"/>
          </a:p>
        </p:txBody>
      </p:sp>
      <p:sp>
        <p:nvSpPr>
          <p:cNvPr id="26" name="Oval 63"/>
          <p:cNvSpPr/>
          <p:nvPr/>
        </p:nvSpPr>
        <p:spPr>
          <a:xfrm>
            <a:off x="480999" y="190630"/>
            <a:ext cx="768911" cy="768911"/>
          </a:xfrm>
          <a:prstGeom prst="ellipse">
            <a:avLst/>
          </a:prstGeom>
          <a:solidFill>
            <a:srgbClr val="DBD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1350"/>
          </a:p>
        </p:txBody>
      </p:sp>
      <p:sp>
        <p:nvSpPr>
          <p:cNvPr id="31" name="Shape 2525"/>
          <p:cNvSpPr/>
          <p:nvPr/>
        </p:nvSpPr>
        <p:spPr>
          <a:xfrm>
            <a:off x="675838" y="349358"/>
            <a:ext cx="367718" cy="3677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291" y="17673"/>
                </a:moveTo>
                <a:cubicBezTo>
                  <a:pt x="11562" y="17673"/>
                  <a:pt x="11782" y="17453"/>
                  <a:pt x="11782" y="17182"/>
                </a:cubicBezTo>
                <a:cubicBezTo>
                  <a:pt x="11782" y="16911"/>
                  <a:pt x="11562" y="16691"/>
                  <a:pt x="11291" y="16691"/>
                </a:cubicBezTo>
                <a:cubicBezTo>
                  <a:pt x="11020" y="16691"/>
                  <a:pt x="10800" y="16911"/>
                  <a:pt x="10800" y="17182"/>
                </a:cubicBezTo>
                <a:cubicBezTo>
                  <a:pt x="10800" y="17453"/>
                  <a:pt x="11020" y="17673"/>
                  <a:pt x="11291" y="17673"/>
                </a:cubicBezTo>
                <a:moveTo>
                  <a:pt x="17673" y="18655"/>
                </a:moveTo>
                <a:lnTo>
                  <a:pt x="13745" y="18655"/>
                </a:lnTo>
                <a:lnTo>
                  <a:pt x="13745" y="12273"/>
                </a:lnTo>
                <a:cubicBezTo>
                  <a:pt x="13745" y="12002"/>
                  <a:pt x="13525" y="11782"/>
                  <a:pt x="13255" y="11782"/>
                </a:cubicBezTo>
                <a:lnTo>
                  <a:pt x="8345" y="11782"/>
                </a:lnTo>
                <a:cubicBezTo>
                  <a:pt x="8075" y="11782"/>
                  <a:pt x="7855" y="12002"/>
                  <a:pt x="7855" y="12273"/>
                </a:cubicBezTo>
                <a:lnTo>
                  <a:pt x="7855" y="18655"/>
                </a:lnTo>
                <a:lnTo>
                  <a:pt x="3927" y="18655"/>
                </a:lnTo>
                <a:lnTo>
                  <a:pt x="3927" y="8058"/>
                </a:lnTo>
                <a:lnTo>
                  <a:pt x="10800" y="1185"/>
                </a:lnTo>
                <a:lnTo>
                  <a:pt x="17673" y="8058"/>
                </a:lnTo>
                <a:cubicBezTo>
                  <a:pt x="17673" y="8058"/>
                  <a:pt x="17673" y="18655"/>
                  <a:pt x="17673" y="18655"/>
                </a:cubicBezTo>
                <a:close/>
                <a:moveTo>
                  <a:pt x="17673" y="20618"/>
                </a:moveTo>
                <a:lnTo>
                  <a:pt x="13745" y="20618"/>
                </a:lnTo>
                <a:lnTo>
                  <a:pt x="13745" y="19636"/>
                </a:lnTo>
                <a:lnTo>
                  <a:pt x="17673" y="19636"/>
                </a:lnTo>
                <a:cubicBezTo>
                  <a:pt x="17673" y="19636"/>
                  <a:pt x="17673" y="20618"/>
                  <a:pt x="17673" y="20618"/>
                </a:cubicBezTo>
                <a:close/>
                <a:moveTo>
                  <a:pt x="12764" y="20618"/>
                </a:moveTo>
                <a:lnTo>
                  <a:pt x="8836" y="20618"/>
                </a:lnTo>
                <a:lnTo>
                  <a:pt x="8836" y="12764"/>
                </a:lnTo>
                <a:lnTo>
                  <a:pt x="12764" y="12764"/>
                </a:lnTo>
                <a:cubicBezTo>
                  <a:pt x="12764" y="12764"/>
                  <a:pt x="12764" y="20618"/>
                  <a:pt x="12764" y="20618"/>
                </a:cubicBezTo>
                <a:close/>
                <a:moveTo>
                  <a:pt x="7855" y="20618"/>
                </a:moveTo>
                <a:lnTo>
                  <a:pt x="3927" y="20618"/>
                </a:lnTo>
                <a:lnTo>
                  <a:pt x="3927" y="19636"/>
                </a:lnTo>
                <a:lnTo>
                  <a:pt x="7855" y="19636"/>
                </a:lnTo>
                <a:cubicBezTo>
                  <a:pt x="7855" y="19636"/>
                  <a:pt x="7855" y="20618"/>
                  <a:pt x="7855" y="20618"/>
                </a:cubicBezTo>
                <a:close/>
                <a:moveTo>
                  <a:pt x="14727" y="1964"/>
                </a:moveTo>
                <a:lnTo>
                  <a:pt x="16691" y="1964"/>
                </a:lnTo>
                <a:lnTo>
                  <a:pt x="16691" y="5688"/>
                </a:lnTo>
                <a:lnTo>
                  <a:pt x="14727" y="3724"/>
                </a:lnTo>
                <a:cubicBezTo>
                  <a:pt x="14727" y="3724"/>
                  <a:pt x="14727" y="1964"/>
                  <a:pt x="14727" y="1964"/>
                </a:cubicBezTo>
                <a:close/>
                <a:moveTo>
                  <a:pt x="21456" y="10453"/>
                </a:moveTo>
                <a:lnTo>
                  <a:pt x="17673" y="6670"/>
                </a:lnTo>
                <a:lnTo>
                  <a:pt x="17673" y="1473"/>
                </a:lnTo>
                <a:cubicBezTo>
                  <a:pt x="17673" y="1202"/>
                  <a:pt x="17453" y="982"/>
                  <a:pt x="17182" y="982"/>
                </a:cubicBezTo>
                <a:lnTo>
                  <a:pt x="14236" y="982"/>
                </a:lnTo>
                <a:cubicBezTo>
                  <a:pt x="13966" y="982"/>
                  <a:pt x="13745" y="1202"/>
                  <a:pt x="13745" y="1473"/>
                </a:cubicBezTo>
                <a:lnTo>
                  <a:pt x="13745" y="2742"/>
                </a:lnTo>
                <a:lnTo>
                  <a:pt x="11147" y="144"/>
                </a:lnTo>
                <a:cubicBezTo>
                  <a:pt x="11058" y="55"/>
                  <a:pt x="10935" y="0"/>
                  <a:pt x="10800" y="0"/>
                </a:cubicBezTo>
                <a:cubicBezTo>
                  <a:pt x="10665" y="0"/>
                  <a:pt x="10542" y="55"/>
                  <a:pt x="10453" y="144"/>
                </a:cubicBezTo>
                <a:lnTo>
                  <a:pt x="144" y="10453"/>
                </a:lnTo>
                <a:cubicBezTo>
                  <a:pt x="55" y="10542"/>
                  <a:pt x="0" y="10665"/>
                  <a:pt x="0" y="10800"/>
                </a:cubicBezTo>
                <a:cubicBezTo>
                  <a:pt x="0" y="11072"/>
                  <a:pt x="220" y="11291"/>
                  <a:pt x="491" y="11291"/>
                </a:cubicBezTo>
                <a:cubicBezTo>
                  <a:pt x="626" y="11291"/>
                  <a:pt x="749" y="11236"/>
                  <a:pt x="838" y="11147"/>
                </a:cubicBezTo>
                <a:lnTo>
                  <a:pt x="2945" y="9040"/>
                </a:lnTo>
                <a:lnTo>
                  <a:pt x="2945" y="21109"/>
                </a:lnTo>
                <a:cubicBezTo>
                  <a:pt x="2945" y="21381"/>
                  <a:pt x="3166" y="21600"/>
                  <a:pt x="3436" y="21600"/>
                </a:cubicBezTo>
                <a:lnTo>
                  <a:pt x="18164" y="21600"/>
                </a:lnTo>
                <a:cubicBezTo>
                  <a:pt x="18434" y="21600"/>
                  <a:pt x="18655" y="21381"/>
                  <a:pt x="18655" y="21109"/>
                </a:cubicBezTo>
                <a:lnTo>
                  <a:pt x="18655" y="9040"/>
                </a:lnTo>
                <a:lnTo>
                  <a:pt x="20762" y="11147"/>
                </a:lnTo>
                <a:cubicBezTo>
                  <a:pt x="20851" y="11236"/>
                  <a:pt x="20974" y="11291"/>
                  <a:pt x="21109" y="11291"/>
                </a:cubicBezTo>
                <a:cubicBezTo>
                  <a:pt x="21380" y="11291"/>
                  <a:pt x="21600" y="11072"/>
                  <a:pt x="21600" y="10800"/>
                </a:cubicBezTo>
                <a:cubicBezTo>
                  <a:pt x="21600" y="10665"/>
                  <a:pt x="21545" y="10542"/>
                  <a:pt x="21456" y="10453"/>
                </a:cubicBezTo>
              </a:path>
            </a:pathLst>
          </a:custGeom>
          <a:solidFill>
            <a:srgbClr val="53585F"/>
          </a:solidFill>
          <a:ln w="12700">
            <a:miter lim="400000"/>
          </a:ln>
        </p:spPr>
        <p:txBody>
          <a:bodyPr lIns="14284" tIns="14284" rIns="14284" bIns="14284" anchor="ctr"/>
          <a:lstStyle/>
          <a:p>
            <a:pPr defTabSz="17139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/>
          </a:p>
        </p:txBody>
      </p:sp>
      <p:sp>
        <p:nvSpPr>
          <p:cNvPr id="9" name="Espace réservé de la date 8"/>
          <p:cNvSpPr>
            <a:spLocks noGrp="1"/>
          </p:cNvSpPr>
          <p:nvPr>
            <p:ph type="dt" sz="half" idx="10"/>
          </p:nvPr>
        </p:nvSpPr>
        <p:spPr>
          <a:xfrm>
            <a:off x="346640" y="6468656"/>
            <a:ext cx="3898776" cy="313010"/>
          </a:xfrm>
        </p:spPr>
        <p:txBody>
          <a:bodyPr/>
          <a:lstStyle/>
          <a:p>
            <a:r>
              <a:rPr lang="fr-FR" dirty="0"/>
              <a:t>Guide utilisateur Espace Action Sociale  de l’ANCV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1E30B3C-EA3D-4102-E9C0-53968A9B6F05}"/>
              </a:ext>
            </a:extLst>
          </p:cNvPr>
          <p:cNvSpPr/>
          <p:nvPr/>
        </p:nvSpPr>
        <p:spPr>
          <a:xfrm>
            <a:off x="1547664" y="250313"/>
            <a:ext cx="63494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cap="all" dirty="0">
                <a:solidFill>
                  <a:schemeClr val="accent3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01 – </a:t>
            </a:r>
            <a:r>
              <a:rPr lang="en-US" sz="1600" b="1" cap="all" dirty="0" err="1">
                <a:solidFill>
                  <a:schemeClr val="accent3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</a:t>
            </a:r>
            <a:r>
              <a:rPr lang="en-US" sz="1600" b="1" cap="all" dirty="0">
                <a:solidFill>
                  <a:schemeClr val="accent3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tant que </a:t>
            </a:r>
            <a:r>
              <a:rPr lang="en-US" sz="1600" b="1" cap="all" dirty="0" err="1">
                <a:solidFill>
                  <a:schemeClr val="accent3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porteurs</a:t>
            </a:r>
            <a:r>
              <a:rPr lang="en-US" sz="1600" b="1" cap="all" dirty="0">
                <a:solidFill>
                  <a:schemeClr val="accent3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 </a:t>
            </a:r>
            <a:r>
              <a:rPr lang="en-US" sz="1600" b="1" cap="all" dirty="0" err="1">
                <a:solidFill>
                  <a:schemeClr val="accent3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projet</a:t>
            </a:r>
            <a:r>
              <a:rPr lang="en-US" sz="1600" b="1" cap="all" dirty="0">
                <a:solidFill>
                  <a:schemeClr val="accent3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(PDP) </a:t>
            </a:r>
            <a:r>
              <a:rPr lang="en-US" sz="1600" b="1" cap="all" dirty="0" err="1">
                <a:solidFill>
                  <a:schemeClr val="accent3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invité</a:t>
            </a:r>
            <a:endParaRPr lang="fr-FR" sz="1600" b="1" cap="all" dirty="0">
              <a:solidFill>
                <a:schemeClr val="accent3"/>
              </a:solidFill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B89F3DC-7394-1761-FAD9-D7DC7161D171}"/>
              </a:ext>
            </a:extLst>
          </p:cNvPr>
          <p:cNvSpPr/>
          <p:nvPr/>
        </p:nvSpPr>
        <p:spPr>
          <a:xfrm>
            <a:off x="1464480" y="652563"/>
            <a:ext cx="65157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fr-FR" sz="1400" b="1" dirty="0"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tant que PDP : je reçois l’invitation d’une TDR SIREN différent du mien</a:t>
            </a:r>
          </a:p>
        </p:txBody>
      </p:sp>
      <p:graphicFrame>
        <p:nvGraphicFramePr>
          <p:cNvPr id="5" name="Diagramme 4">
            <a:extLst>
              <a:ext uri="{FF2B5EF4-FFF2-40B4-BE49-F238E27FC236}">
                <a16:creationId xmlns:a16="http://schemas.microsoft.com/office/drawing/2014/main" id="{AD6DBF75-1909-9F7D-3AB9-F3B65608999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8698134"/>
              </p:ext>
            </p:extLst>
          </p:nvPr>
        </p:nvGraphicFramePr>
        <p:xfrm>
          <a:off x="1386074" y="1893906"/>
          <a:ext cx="7094675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ZoneTexte 7">
            <a:extLst>
              <a:ext uri="{FF2B5EF4-FFF2-40B4-BE49-F238E27FC236}">
                <a16:creationId xmlns:a16="http://schemas.microsoft.com/office/drawing/2014/main" id="{C5064E06-7794-EDAE-D544-5314BD50CA0B}"/>
              </a:ext>
            </a:extLst>
          </p:cNvPr>
          <p:cNvSpPr txBox="1"/>
          <p:nvPr/>
        </p:nvSpPr>
        <p:spPr>
          <a:xfrm>
            <a:off x="1372754" y="1243364"/>
            <a:ext cx="7375709" cy="408623"/>
          </a:xfrm>
          <a:prstGeom prst="round2Diag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Blip>
                <a:blip r:embed="rId9"/>
              </a:buBlip>
            </a:pPr>
            <a:r>
              <a:rPr lang="fr-FR" b="1" dirty="0">
                <a:solidFill>
                  <a:srgbClr val="FF0000"/>
                </a:solidFill>
              </a:rPr>
              <a:t>Préparez vos informations pour compléter l’invitation de rattachement</a:t>
            </a:r>
          </a:p>
        </p:txBody>
      </p:sp>
      <p:pic>
        <p:nvPicPr>
          <p:cNvPr id="15" name="Graphique 14" descr="Carte bancaire avec un remplissage uni">
            <a:extLst>
              <a:ext uri="{FF2B5EF4-FFF2-40B4-BE49-F238E27FC236}">
                <a16:creationId xmlns:a16="http://schemas.microsoft.com/office/drawing/2014/main" id="{B608E716-4F83-57F6-6832-77EC4802EA5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606643" y="2384542"/>
            <a:ext cx="632961" cy="632961"/>
          </a:xfrm>
          <a:prstGeom prst="rect">
            <a:avLst/>
          </a:prstGeom>
        </p:spPr>
      </p:pic>
      <p:pic>
        <p:nvPicPr>
          <p:cNvPr id="19" name="Graphique 18" descr="Boîte aux lettres avec un remplissage uni">
            <a:extLst>
              <a:ext uri="{FF2B5EF4-FFF2-40B4-BE49-F238E27FC236}">
                <a16:creationId xmlns:a16="http://schemas.microsoft.com/office/drawing/2014/main" id="{367B4C1E-19E2-9745-C1C7-954EBE85D2B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888922" y="3568638"/>
            <a:ext cx="701364" cy="701364"/>
          </a:xfrm>
          <a:prstGeom prst="rect">
            <a:avLst/>
          </a:prstGeom>
        </p:spPr>
      </p:pic>
      <p:pic>
        <p:nvPicPr>
          <p:cNvPr id="21" name="Graphique 20" descr="Signature avec un remplissage uni">
            <a:extLst>
              <a:ext uri="{FF2B5EF4-FFF2-40B4-BE49-F238E27FC236}">
                <a16:creationId xmlns:a16="http://schemas.microsoft.com/office/drawing/2014/main" id="{B42A99EE-D376-57A3-1A9B-D5F3C1609D1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606643" y="4780752"/>
            <a:ext cx="701364" cy="701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638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Connecteur droit 41"/>
          <p:cNvCxnSpPr/>
          <p:nvPr/>
        </p:nvCxnSpPr>
        <p:spPr>
          <a:xfrm flipV="1">
            <a:off x="1547664" y="984739"/>
            <a:ext cx="6194583" cy="7350"/>
          </a:xfrm>
          <a:prstGeom prst="line">
            <a:avLst/>
          </a:prstGeom>
          <a:ln w="19050">
            <a:solidFill>
              <a:schemeClr val="accent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-1" y="0"/>
            <a:ext cx="179513" cy="234888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4"/>
              </a:solidFill>
            </a:endParaRPr>
          </a:p>
        </p:txBody>
      </p:sp>
      <p:sp>
        <p:nvSpPr>
          <p:cNvPr id="12" name="Espace réservé du numéro de diapositive 1">
            <a:extLst>
              <a:ext uri="{FF2B5EF4-FFF2-40B4-BE49-F238E27FC236}">
                <a16:creationId xmlns:a16="http://schemas.microsoft.com/office/drawing/2014/main" id="{D78A4ADB-2E73-4CA6-9D78-C00740A58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74904" y="6453336"/>
            <a:ext cx="2133600" cy="365125"/>
          </a:xfrm>
        </p:spPr>
        <p:txBody>
          <a:bodyPr/>
          <a:lstStyle/>
          <a:p>
            <a:fld id="{D4E683EE-B467-461D-8A15-0D56E0BE7128}" type="slidenum">
              <a:rPr lang="fr-FR" smtClean="0"/>
              <a:pPr/>
              <a:t>3</a:t>
            </a:fld>
            <a:endParaRPr lang="fr-FR" dirty="0"/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2247" y="241256"/>
            <a:ext cx="1006217" cy="864096"/>
          </a:xfrm>
          <a:prstGeom prst="rect">
            <a:avLst/>
          </a:prstGeom>
        </p:spPr>
      </p:pic>
      <p:sp>
        <p:nvSpPr>
          <p:cNvPr id="22" name="Oval 5"/>
          <p:cNvSpPr/>
          <p:nvPr/>
        </p:nvSpPr>
        <p:spPr>
          <a:xfrm>
            <a:off x="346640" y="53087"/>
            <a:ext cx="1026114" cy="102611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1350"/>
          </a:p>
        </p:txBody>
      </p:sp>
      <p:sp>
        <p:nvSpPr>
          <p:cNvPr id="26" name="Oval 63"/>
          <p:cNvSpPr/>
          <p:nvPr/>
        </p:nvSpPr>
        <p:spPr>
          <a:xfrm>
            <a:off x="480999" y="190630"/>
            <a:ext cx="768911" cy="768911"/>
          </a:xfrm>
          <a:prstGeom prst="ellipse">
            <a:avLst/>
          </a:prstGeom>
          <a:solidFill>
            <a:srgbClr val="DBD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1350"/>
          </a:p>
        </p:txBody>
      </p:sp>
      <p:sp>
        <p:nvSpPr>
          <p:cNvPr id="31" name="Shape 2525"/>
          <p:cNvSpPr/>
          <p:nvPr/>
        </p:nvSpPr>
        <p:spPr>
          <a:xfrm>
            <a:off x="675838" y="349358"/>
            <a:ext cx="367718" cy="3677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291" y="17673"/>
                </a:moveTo>
                <a:cubicBezTo>
                  <a:pt x="11562" y="17673"/>
                  <a:pt x="11782" y="17453"/>
                  <a:pt x="11782" y="17182"/>
                </a:cubicBezTo>
                <a:cubicBezTo>
                  <a:pt x="11782" y="16911"/>
                  <a:pt x="11562" y="16691"/>
                  <a:pt x="11291" y="16691"/>
                </a:cubicBezTo>
                <a:cubicBezTo>
                  <a:pt x="11020" y="16691"/>
                  <a:pt x="10800" y="16911"/>
                  <a:pt x="10800" y="17182"/>
                </a:cubicBezTo>
                <a:cubicBezTo>
                  <a:pt x="10800" y="17453"/>
                  <a:pt x="11020" y="17673"/>
                  <a:pt x="11291" y="17673"/>
                </a:cubicBezTo>
                <a:moveTo>
                  <a:pt x="17673" y="18655"/>
                </a:moveTo>
                <a:lnTo>
                  <a:pt x="13745" y="18655"/>
                </a:lnTo>
                <a:lnTo>
                  <a:pt x="13745" y="12273"/>
                </a:lnTo>
                <a:cubicBezTo>
                  <a:pt x="13745" y="12002"/>
                  <a:pt x="13525" y="11782"/>
                  <a:pt x="13255" y="11782"/>
                </a:cubicBezTo>
                <a:lnTo>
                  <a:pt x="8345" y="11782"/>
                </a:lnTo>
                <a:cubicBezTo>
                  <a:pt x="8075" y="11782"/>
                  <a:pt x="7855" y="12002"/>
                  <a:pt x="7855" y="12273"/>
                </a:cubicBezTo>
                <a:lnTo>
                  <a:pt x="7855" y="18655"/>
                </a:lnTo>
                <a:lnTo>
                  <a:pt x="3927" y="18655"/>
                </a:lnTo>
                <a:lnTo>
                  <a:pt x="3927" y="8058"/>
                </a:lnTo>
                <a:lnTo>
                  <a:pt x="10800" y="1185"/>
                </a:lnTo>
                <a:lnTo>
                  <a:pt x="17673" y="8058"/>
                </a:lnTo>
                <a:cubicBezTo>
                  <a:pt x="17673" y="8058"/>
                  <a:pt x="17673" y="18655"/>
                  <a:pt x="17673" y="18655"/>
                </a:cubicBezTo>
                <a:close/>
                <a:moveTo>
                  <a:pt x="17673" y="20618"/>
                </a:moveTo>
                <a:lnTo>
                  <a:pt x="13745" y="20618"/>
                </a:lnTo>
                <a:lnTo>
                  <a:pt x="13745" y="19636"/>
                </a:lnTo>
                <a:lnTo>
                  <a:pt x="17673" y="19636"/>
                </a:lnTo>
                <a:cubicBezTo>
                  <a:pt x="17673" y="19636"/>
                  <a:pt x="17673" y="20618"/>
                  <a:pt x="17673" y="20618"/>
                </a:cubicBezTo>
                <a:close/>
                <a:moveTo>
                  <a:pt x="12764" y="20618"/>
                </a:moveTo>
                <a:lnTo>
                  <a:pt x="8836" y="20618"/>
                </a:lnTo>
                <a:lnTo>
                  <a:pt x="8836" y="12764"/>
                </a:lnTo>
                <a:lnTo>
                  <a:pt x="12764" y="12764"/>
                </a:lnTo>
                <a:cubicBezTo>
                  <a:pt x="12764" y="12764"/>
                  <a:pt x="12764" y="20618"/>
                  <a:pt x="12764" y="20618"/>
                </a:cubicBezTo>
                <a:close/>
                <a:moveTo>
                  <a:pt x="7855" y="20618"/>
                </a:moveTo>
                <a:lnTo>
                  <a:pt x="3927" y="20618"/>
                </a:lnTo>
                <a:lnTo>
                  <a:pt x="3927" y="19636"/>
                </a:lnTo>
                <a:lnTo>
                  <a:pt x="7855" y="19636"/>
                </a:lnTo>
                <a:cubicBezTo>
                  <a:pt x="7855" y="19636"/>
                  <a:pt x="7855" y="20618"/>
                  <a:pt x="7855" y="20618"/>
                </a:cubicBezTo>
                <a:close/>
                <a:moveTo>
                  <a:pt x="14727" y="1964"/>
                </a:moveTo>
                <a:lnTo>
                  <a:pt x="16691" y="1964"/>
                </a:lnTo>
                <a:lnTo>
                  <a:pt x="16691" y="5688"/>
                </a:lnTo>
                <a:lnTo>
                  <a:pt x="14727" y="3724"/>
                </a:lnTo>
                <a:cubicBezTo>
                  <a:pt x="14727" y="3724"/>
                  <a:pt x="14727" y="1964"/>
                  <a:pt x="14727" y="1964"/>
                </a:cubicBezTo>
                <a:close/>
                <a:moveTo>
                  <a:pt x="21456" y="10453"/>
                </a:moveTo>
                <a:lnTo>
                  <a:pt x="17673" y="6670"/>
                </a:lnTo>
                <a:lnTo>
                  <a:pt x="17673" y="1473"/>
                </a:lnTo>
                <a:cubicBezTo>
                  <a:pt x="17673" y="1202"/>
                  <a:pt x="17453" y="982"/>
                  <a:pt x="17182" y="982"/>
                </a:cubicBezTo>
                <a:lnTo>
                  <a:pt x="14236" y="982"/>
                </a:lnTo>
                <a:cubicBezTo>
                  <a:pt x="13966" y="982"/>
                  <a:pt x="13745" y="1202"/>
                  <a:pt x="13745" y="1473"/>
                </a:cubicBezTo>
                <a:lnTo>
                  <a:pt x="13745" y="2742"/>
                </a:lnTo>
                <a:lnTo>
                  <a:pt x="11147" y="144"/>
                </a:lnTo>
                <a:cubicBezTo>
                  <a:pt x="11058" y="55"/>
                  <a:pt x="10935" y="0"/>
                  <a:pt x="10800" y="0"/>
                </a:cubicBezTo>
                <a:cubicBezTo>
                  <a:pt x="10665" y="0"/>
                  <a:pt x="10542" y="55"/>
                  <a:pt x="10453" y="144"/>
                </a:cubicBezTo>
                <a:lnTo>
                  <a:pt x="144" y="10453"/>
                </a:lnTo>
                <a:cubicBezTo>
                  <a:pt x="55" y="10542"/>
                  <a:pt x="0" y="10665"/>
                  <a:pt x="0" y="10800"/>
                </a:cubicBezTo>
                <a:cubicBezTo>
                  <a:pt x="0" y="11072"/>
                  <a:pt x="220" y="11291"/>
                  <a:pt x="491" y="11291"/>
                </a:cubicBezTo>
                <a:cubicBezTo>
                  <a:pt x="626" y="11291"/>
                  <a:pt x="749" y="11236"/>
                  <a:pt x="838" y="11147"/>
                </a:cubicBezTo>
                <a:lnTo>
                  <a:pt x="2945" y="9040"/>
                </a:lnTo>
                <a:lnTo>
                  <a:pt x="2945" y="21109"/>
                </a:lnTo>
                <a:cubicBezTo>
                  <a:pt x="2945" y="21381"/>
                  <a:pt x="3166" y="21600"/>
                  <a:pt x="3436" y="21600"/>
                </a:cubicBezTo>
                <a:lnTo>
                  <a:pt x="18164" y="21600"/>
                </a:lnTo>
                <a:cubicBezTo>
                  <a:pt x="18434" y="21600"/>
                  <a:pt x="18655" y="21381"/>
                  <a:pt x="18655" y="21109"/>
                </a:cubicBezTo>
                <a:lnTo>
                  <a:pt x="18655" y="9040"/>
                </a:lnTo>
                <a:lnTo>
                  <a:pt x="20762" y="11147"/>
                </a:lnTo>
                <a:cubicBezTo>
                  <a:pt x="20851" y="11236"/>
                  <a:pt x="20974" y="11291"/>
                  <a:pt x="21109" y="11291"/>
                </a:cubicBezTo>
                <a:cubicBezTo>
                  <a:pt x="21380" y="11291"/>
                  <a:pt x="21600" y="11072"/>
                  <a:pt x="21600" y="10800"/>
                </a:cubicBezTo>
                <a:cubicBezTo>
                  <a:pt x="21600" y="10665"/>
                  <a:pt x="21545" y="10542"/>
                  <a:pt x="21456" y="10453"/>
                </a:cubicBezTo>
              </a:path>
            </a:pathLst>
          </a:custGeom>
          <a:solidFill>
            <a:srgbClr val="53585F"/>
          </a:solidFill>
          <a:ln w="12700">
            <a:miter lim="400000"/>
          </a:ln>
        </p:spPr>
        <p:txBody>
          <a:bodyPr lIns="14284" tIns="14284" rIns="14284" bIns="14284" anchor="ctr"/>
          <a:lstStyle/>
          <a:p>
            <a:pPr defTabSz="17139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/>
          </a:p>
        </p:txBody>
      </p:sp>
      <p:sp>
        <p:nvSpPr>
          <p:cNvPr id="3" name="Rectangle 2"/>
          <p:cNvSpPr/>
          <p:nvPr/>
        </p:nvSpPr>
        <p:spPr>
          <a:xfrm>
            <a:off x="1440604" y="717076"/>
            <a:ext cx="65157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fr-FR" sz="1400" b="1" dirty="0"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tant que PDP : je reçois l’invitation d’une TDR SIREN différent du mien</a:t>
            </a:r>
          </a:p>
        </p:txBody>
      </p:sp>
      <p:sp>
        <p:nvSpPr>
          <p:cNvPr id="9" name="Espace réservé de la date 8"/>
          <p:cNvSpPr>
            <a:spLocks noGrp="1"/>
          </p:cNvSpPr>
          <p:nvPr>
            <p:ph type="dt" sz="half" idx="10"/>
          </p:nvPr>
        </p:nvSpPr>
        <p:spPr>
          <a:xfrm>
            <a:off x="346640" y="6468656"/>
            <a:ext cx="3898776" cy="313010"/>
          </a:xfrm>
        </p:spPr>
        <p:txBody>
          <a:bodyPr/>
          <a:lstStyle/>
          <a:p>
            <a:r>
              <a:rPr lang="fr-FR" dirty="0"/>
              <a:t>Guide utilisateur Espace Action Sociale  de l’ANCV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8A77C696-AC1B-F7B4-1CDB-CA2B5E1FDF4A}"/>
              </a:ext>
            </a:extLst>
          </p:cNvPr>
          <p:cNvGrpSpPr/>
          <p:nvPr/>
        </p:nvGrpSpPr>
        <p:grpSpPr>
          <a:xfrm>
            <a:off x="-57320" y="2348880"/>
            <a:ext cx="276999" cy="2348880"/>
            <a:chOff x="-57320" y="2348880"/>
            <a:chExt cx="276999" cy="234888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7ECE86D-2C3F-BBAD-E4A7-8C044BFB8CAE}"/>
                </a:ext>
              </a:extLst>
            </p:cNvPr>
            <p:cNvSpPr/>
            <p:nvPr/>
          </p:nvSpPr>
          <p:spPr>
            <a:xfrm>
              <a:off x="-6193" y="2348880"/>
              <a:ext cx="179513" cy="234888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accent4"/>
                </a:solidFill>
              </a:endParaRPr>
            </a:p>
          </p:txBody>
        </p:sp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ECB5885D-EF24-754B-B748-F8446A560A81}"/>
                </a:ext>
              </a:extLst>
            </p:cNvPr>
            <p:cNvSpPr txBox="1"/>
            <p:nvPr/>
          </p:nvSpPr>
          <p:spPr>
            <a:xfrm rot="16200000">
              <a:off x="-673300" y="3468915"/>
              <a:ext cx="15089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b="1" dirty="0">
                  <a:solidFill>
                    <a:schemeClr val="bg1"/>
                  </a:solidFill>
                </a:rPr>
                <a:t> </a:t>
              </a:r>
              <a:r>
                <a:rPr lang="fr-FR" sz="1200" dirty="0">
                  <a:solidFill>
                    <a:schemeClr val="bg1"/>
                  </a:solidFill>
                </a:rPr>
                <a:t>SIREN   Différent</a:t>
              </a:r>
            </a:p>
          </p:txBody>
        </p:sp>
      </p:grpSp>
      <p:pic>
        <p:nvPicPr>
          <p:cNvPr id="7" name="Image 6">
            <a:extLst>
              <a:ext uri="{FF2B5EF4-FFF2-40B4-BE49-F238E27FC236}">
                <a16:creationId xmlns:a16="http://schemas.microsoft.com/office/drawing/2014/main" id="{19754A06-D4E3-FA12-708A-5F7FA9DF5E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556" y="1872636"/>
            <a:ext cx="3839304" cy="39121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Graphique 7" descr="Index pointant vers la droite vu du côté du dos de la main avec un remplissage uni">
            <a:extLst>
              <a:ext uri="{FF2B5EF4-FFF2-40B4-BE49-F238E27FC236}">
                <a16:creationId xmlns:a16="http://schemas.microsoft.com/office/drawing/2014/main" id="{616C83C3-B603-2C91-8AB0-54C4C2D29A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3464531">
            <a:off x="3519344" y="4269632"/>
            <a:ext cx="744786" cy="744786"/>
          </a:xfrm>
          <a:prstGeom prst="rect">
            <a:avLst/>
          </a:prstGeom>
        </p:spPr>
      </p:pic>
      <p:pic>
        <p:nvPicPr>
          <p:cNvPr id="13" name="Graphique 12" descr="Adresse de courrier avec un remplissage uni">
            <a:extLst>
              <a:ext uri="{FF2B5EF4-FFF2-40B4-BE49-F238E27FC236}">
                <a16:creationId xmlns:a16="http://schemas.microsoft.com/office/drawing/2014/main" id="{38A7CA90-749C-62F1-987E-779E640D1C0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03873" y="1564859"/>
            <a:ext cx="698159" cy="698159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7E9A29BD-6089-FE17-6EE1-68117CD9B51D}"/>
              </a:ext>
            </a:extLst>
          </p:cNvPr>
          <p:cNvSpPr txBox="1"/>
          <p:nvPr/>
        </p:nvSpPr>
        <p:spPr>
          <a:xfrm>
            <a:off x="5140021" y="1669837"/>
            <a:ext cx="3744416" cy="4118015"/>
          </a:xfrm>
          <a:prstGeom prst="round2Diag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Blip>
                <a:blip r:embed="rId9"/>
              </a:buBlip>
            </a:pPr>
            <a:r>
              <a:rPr lang="fr-FR" sz="1400" b="1" dirty="0">
                <a:solidFill>
                  <a:srgbClr val="FF0000"/>
                </a:solidFill>
              </a:rPr>
              <a:t>Email envoyé référent du PDP invité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fr-FR" sz="1400" b="1" dirty="0">
                <a:sym typeface="Wingdings" panose="05000000000000000000" pitchFamily="2" charset="2"/>
              </a:rPr>
              <a:t>Le mail est transmis, la durée de validité du lien est de 72h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fr-FR" sz="1400" b="1" dirty="0">
                <a:sym typeface="Wingdings" panose="05000000000000000000" pitchFamily="2" charset="2"/>
              </a:rPr>
              <a:t>L’expéditeur est « nepasrepondre_noreply@ancv.fr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fr-FR" sz="1400" b="1" dirty="0">
                <a:sym typeface="Wingdings" panose="05000000000000000000" pitchFamily="2" charset="2"/>
              </a:rPr>
              <a:t>Vérifier les SPAM et les indésirables si le mail n’arrive pas.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fr-FR" sz="1400" b="1" dirty="0">
                <a:sym typeface="Wingdings" panose="05000000000000000000" pitchFamily="2" charset="2"/>
              </a:rPr>
              <a:t>Certaines règles de sécurité nécessitent l’intervention des services informatiques de l’organisme destinataire quand l’adresse mail est gérée par une organisation (type @villedeparis.fr par exemple)  </a:t>
            </a:r>
          </a:p>
          <a:p>
            <a:pPr algn="just"/>
            <a:endParaRPr lang="fr-FR" sz="1400" b="1" dirty="0">
              <a:sym typeface="Wingdings" panose="05000000000000000000" pitchFamily="2" charset="2"/>
            </a:endParaRPr>
          </a:p>
          <a:p>
            <a:r>
              <a:rPr lang="fr-FR" sz="1400" b="1" dirty="0">
                <a:sym typeface="Wingdings" panose="05000000000000000000" pitchFamily="2" charset="2"/>
              </a:rPr>
              <a:t>L’utilisateur invité doit cliquer sur le bouton </a:t>
            </a:r>
            <a:r>
              <a:rPr lang="fr-FR" sz="1400" b="1" u="sng" dirty="0">
                <a:sym typeface="Wingdings" panose="05000000000000000000" pitchFamily="2" charset="2"/>
              </a:rPr>
              <a:t>« compléter le formulaire»</a:t>
            </a:r>
          </a:p>
          <a:p>
            <a:pPr algn="just"/>
            <a:endParaRPr lang="fr-FR" sz="1400" b="1" dirty="0">
              <a:sym typeface="Wingdings" panose="05000000000000000000" pitchFamily="2" charset="2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CA40BCB-879F-27A0-6F17-DA7493BC534A}"/>
              </a:ext>
            </a:extLst>
          </p:cNvPr>
          <p:cNvSpPr/>
          <p:nvPr/>
        </p:nvSpPr>
        <p:spPr>
          <a:xfrm>
            <a:off x="1547664" y="250313"/>
            <a:ext cx="63494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cap="all" dirty="0">
                <a:solidFill>
                  <a:schemeClr val="accent3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01 – </a:t>
            </a:r>
            <a:r>
              <a:rPr lang="en-US" sz="1600" b="1" cap="all" dirty="0" err="1">
                <a:solidFill>
                  <a:schemeClr val="accent3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</a:t>
            </a:r>
            <a:r>
              <a:rPr lang="en-US" sz="1600" b="1" cap="all" dirty="0">
                <a:solidFill>
                  <a:schemeClr val="accent3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tant que </a:t>
            </a:r>
            <a:r>
              <a:rPr lang="en-US" sz="1600" b="1" cap="all" dirty="0" err="1">
                <a:solidFill>
                  <a:schemeClr val="accent3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porteurs</a:t>
            </a:r>
            <a:r>
              <a:rPr lang="en-US" sz="1600" b="1" cap="all" dirty="0">
                <a:solidFill>
                  <a:schemeClr val="accent3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 </a:t>
            </a:r>
            <a:r>
              <a:rPr lang="en-US" sz="1600" b="1" cap="all" dirty="0" err="1">
                <a:solidFill>
                  <a:schemeClr val="accent3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projet</a:t>
            </a:r>
            <a:r>
              <a:rPr lang="en-US" sz="1600" b="1" cap="all" dirty="0">
                <a:solidFill>
                  <a:schemeClr val="accent3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(PDP) </a:t>
            </a:r>
            <a:r>
              <a:rPr lang="en-US" sz="1600" b="1" cap="all" dirty="0" err="1">
                <a:solidFill>
                  <a:schemeClr val="accent3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invité</a:t>
            </a:r>
            <a:endParaRPr lang="fr-FR" sz="1600" b="1" cap="all" dirty="0">
              <a:solidFill>
                <a:schemeClr val="accent3"/>
              </a:solidFill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64336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-1" y="0"/>
            <a:ext cx="179513" cy="234888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4"/>
              </a:solidFill>
            </a:endParaRPr>
          </a:p>
        </p:txBody>
      </p:sp>
      <p:sp>
        <p:nvSpPr>
          <p:cNvPr id="12" name="Espace réservé du numéro de diapositive 1">
            <a:extLst>
              <a:ext uri="{FF2B5EF4-FFF2-40B4-BE49-F238E27FC236}">
                <a16:creationId xmlns:a16="http://schemas.microsoft.com/office/drawing/2014/main" id="{D78A4ADB-2E73-4CA6-9D78-C00740A58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74904" y="6453336"/>
            <a:ext cx="2133600" cy="365125"/>
          </a:xfrm>
        </p:spPr>
        <p:txBody>
          <a:bodyPr/>
          <a:lstStyle/>
          <a:p>
            <a:fld id="{D4E683EE-B467-461D-8A15-0D56E0BE7128}" type="slidenum">
              <a:rPr lang="fr-FR" smtClean="0"/>
              <a:pPr/>
              <a:t>4</a:t>
            </a:fld>
            <a:endParaRPr lang="fr-FR" dirty="0"/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2247" y="241256"/>
            <a:ext cx="1006217" cy="864096"/>
          </a:xfrm>
          <a:prstGeom prst="rect">
            <a:avLst/>
          </a:prstGeom>
        </p:spPr>
      </p:pic>
      <p:sp>
        <p:nvSpPr>
          <p:cNvPr id="22" name="Oval 5"/>
          <p:cNvSpPr/>
          <p:nvPr/>
        </p:nvSpPr>
        <p:spPr>
          <a:xfrm>
            <a:off x="346640" y="53087"/>
            <a:ext cx="1026114" cy="102611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1350"/>
          </a:p>
        </p:txBody>
      </p:sp>
      <p:sp>
        <p:nvSpPr>
          <p:cNvPr id="26" name="Oval 63"/>
          <p:cNvSpPr/>
          <p:nvPr/>
        </p:nvSpPr>
        <p:spPr>
          <a:xfrm>
            <a:off x="480999" y="190630"/>
            <a:ext cx="768911" cy="768911"/>
          </a:xfrm>
          <a:prstGeom prst="ellipse">
            <a:avLst/>
          </a:prstGeom>
          <a:solidFill>
            <a:srgbClr val="DBD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1350"/>
          </a:p>
        </p:txBody>
      </p:sp>
      <p:sp>
        <p:nvSpPr>
          <p:cNvPr id="31" name="Shape 2525"/>
          <p:cNvSpPr/>
          <p:nvPr/>
        </p:nvSpPr>
        <p:spPr>
          <a:xfrm>
            <a:off x="675838" y="349358"/>
            <a:ext cx="367718" cy="3677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291" y="17673"/>
                </a:moveTo>
                <a:cubicBezTo>
                  <a:pt x="11562" y="17673"/>
                  <a:pt x="11782" y="17453"/>
                  <a:pt x="11782" y="17182"/>
                </a:cubicBezTo>
                <a:cubicBezTo>
                  <a:pt x="11782" y="16911"/>
                  <a:pt x="11562" y="16691"/>
                  <a:pt x="11291" y="16691"/>
                </a:cubicBezTo>
                <a:cubicBezTo>
                  <a:pt x="11020" y="16691"/>
                  <a:pt x="10800" y="16911"/>
                  <a:pt x="10800" y="17182"/>
                </a:cubicBezTo>
                <a:cubicBezTo>
                  <a:pt x="10800" y="17453"/>
                  <a:pt x="11020" y="17673"/>
                  <a:pt x="11291" y="17673"/>
                </a:cubicBezTo>
                <a:moveTo>
                  <a:pt x="17673" y="18655"/>
                </a:moveTo>
                <a:lnTo>
                  <a:pt x="13745" y="18655"/>
                </a:lnTo>
                <a:lnTo>
                  <a:pt x="13745" y="12273"/>
                </a:lnTo>
                <a:cubicBezTo>
                  <a:pt x="13745" y="12002"/>
                  <a:pt x="13525" y="11782"/>
                  <a:pt x="13255" y="11782"/>
                </a:cubicBezTo>
                <a:lnTo>
                  <a:pt x="8345" y="11782"/>
                </a:lnTo>
                <a:cubicBezTo>
                  <a:pt x="8075" y="11782"/>
                  <a:pt x="7855" y="12002"/>
                  <a:pt x="7855" y="12273"/>
                </a:cubicBezTo>
                <a:lnTo>
                  <a:pt x="7855" y="18655"/>
                </a:lnTo>
                <a:lnTo>
                  <a:pt x="3927" y="18655"/>
                </a:lnTo>
                <a:lnTo>
                  <a:pt x="3927" y="8058"/>
                </a:lnTo>
                <a:lnTo>
                  <a:pt x="10800" y="1185"/>
                </a:lnTo>
                <a:lnTo>
                  <a:pt x="17673" y="8058"/>
                </a:lnTo>
                <a:cubicBezTo>
                  <a:pt x="17673" y="8058"/>
                  <a:pt x="17673" y="18655"/>
                  <a:pt x="17673" y="18655"/>
                </a:cubicBezTo>
                <a:close/>
                <a:moveTo>
                  <a:pt x="17673" y="20618"/>
                </a:moveTo>
                <a:lnTo>
                  <a:pt x="13745" y="20618"/>
                </a:lnTo>
                <a:lnTo>
                  <a:pt x="13745" y="19636"/>
                </a:lnTo>
                <a:lnTo>
                  <a:pt x="17673" y="19636"/>
                </a:lnTo>
                <a:cubicBezTo>
                  <a:pt x="17673" y="19636"/>
                  <a:pt x="17673" y="20618"/>
                  <a:pt x="17673" y="20618"/>
                </a:cubicBezTo>
                <a:close/>
                <a:moveTo>
                  <a:pt x="12764" y="20618"/>
                </a:moveTo>
                <a:lnTo>
                  <a:pt x="8836" y="20618"/>
                </a:lnTo>
                <a:lnTo>
                  <a:pt x="8836" y="12764"/>
                </a:lnTo>
                <a:lnTo>
                  <a:pt x="12764" y="12764"/>
                </a:lnTo>
                <a:cubicBezTo>
                  <a:pt x="12764" y="12764"/>
                  <a:pt x="12764" y="20618"/>
                  <a:pt x="12764" y="20618"/>
                </a:cubicBezTo>
                <a:close/>
                <a:moveTo>
                  <a:pt x="7855" y="20618"/>
                </a:moveTo>
                <a:lnTo>
                  <a:pt x="3927" y="20618"/>
                </a:lnTo>
                <a:lnTo>
                  <a:pt x="3927" y="19636"/>
                </a:lnTo>
                <a:lnTo>
                  <a:pt x="7855" y="19636"/>
                </a:lnTo>
                <a:cubicBezTo>
                  <a:pt x="7855" y="19636"/>
                  <a:pt x="7855" y="20618"/>
                  <a:pt x="7855" y="20618"/>
                </a:cubicBezTo>
                <a:close/>
                <a:moveTo>
                  <a:pt x="14727" y="1964"/>
                </a:moveTo>
                <a:lnTo>
                  <a:pt x="16691" y="1964"/>
                </a:lnTo>
                <a:lnTo>
                  <a:pt x="16691" y="5688"/>
                </a:lnTo>
                <a:lnTo>
                  <a:pt x="14727" y="3724"/>
                </a:lnTo>
                <a:cubicBezTo>
                  <a:pt x="14727" y="3724"/>
                  <a:pt x="14727" y="1964"/>
                  <a:pt x="14727" y="1964"/>
                </a:cubicBezTo>
                <a:close/>
                <a:moveTo>
                  <a:pt x="21456" y="10453"/>
                </a:moveTo>
                <a:lnTo>
                  <a:pt x="17673" y="6670"/>
                </a:lnTo>
                <a:lnTo>
                  <a:pt x="17673" y="1473"/>
                </a:lnTo>
                <a:cubicBezTo>
                  <a:pt x="17673" y="1202"/>
                  <a:pt x="17453" y="982"/>
                  <a:pt x="17182" y="982"/>
                </a:cubicBezTo>
                <a:lnTo>
                  <a:pt x="14236" y="982"/>
                </a:lnTo>
                <a:cubicBezTo>
                  <a:pt x="13966" y="982"/>
                  <a:pt x="13745" y="1202"/>
                  <a:pt x="13745" y="1473"/>
                </a:cubicBezTo>
                <a:lnTo>
                  <a:pt x="13745" y="2742"/>
                </a:lnTo>
                <a:lnTo>
                  <a:pt x="11147" y="144"/>
                </a:lnTo>
                <a:cubicBezTo>
                  <a:pt x="11058" y="55"/>
                  <a:pt x="10935" y="0"/>
                  <a:pt x="10800" y="0"/>
                </a:cubicBezTo>
                <a:cubicBezTo>
                  <a:pt x="10665" y="0"/>
                  <a:pt x="10542" y="55"/>
                  <a:pt x="10453" y="144"/>
                </a:cubicBezTo>
                <a:lnTo>
                  <a:pt x="144" y="10453"/>
                </a:lnTo>
                <a:cubicBezTo>
                  <a:pt x="55" y="10542"/>
                  <a:pt x="0" y="10665"/>
                  <a:pt x="0" y="10800"/>
                </a:cubicBezTo>
                <a:cubicBezTo>
                  <a:pt x="0" y="11072"/>
                  <a:pt x="220" y="11291"/>
                  <a:pt x="491" y="11291"/>
                </a:cubicBezTo>
                <a:cubicBezTo>
                  <a:pt x="626" y="11291"/>
                  <a:pt x="749" y="11236"/>
                  <a:pt x="838" y="11147"/>
                </a:cubicBezTo>
                <a:lnTo>
                  <a:pt x="2945" y="9040"/>
                </a:lnTo>
                <a:lnTo>
                  <a:pt x="2945" y="21109"/>
                </a:lnTo>
                <a:cubicBezTo>
                  <a:pt x="2945" y="21381"/>
                  <a:pt x="3166" y="21600"/>
                  <a:pt x="3436" y="21600"/>
                </a:cubicBezTo>
                <a:lnTo>
                  <a:pt x="18164" y="21600"/>
                </a:lnTo>
                <a:cubicBezTo>
                  <a:pt x="18434" y="21600"/>
                  <a:pt x="18655" y="21381"/>
                  <a:pt x="18655" y="21109"/>
                </a:cubicBezTo>
                <a:lnTo>
                  <a:pt x="18655" y="9040"/>
                </a:lnTo>
                <a:lnTo>
                  <a:pt x="20762" y="11147"/>
                </a:lnTo>
                <a:cubicBezTo>
                  <a:pt x="20851" y="11236"/>
                  <a:pt x="20974" y="11291"/>
                  <a:pt x="21109" y="11291"/>
                </a:cubicBezTo>
                <a:cubicBezTo>
                  <a:pt x="21380" y="11291"/>
                  <a:pt x="21600" y="11072"/>
                  <a:pt x="21600" y="10800"/>
                </a:cubicBezTo>
                <a:cubicBezTo>
                  <a:pt x="21600" y="10665"/>
                  <a:pt x="21545" y="10542"/>
                  <a:pt x="21456" y="10453"/>
                </a:cubicBezTo>
              </a:path>
            </a:pathLst>
          </a:custGeom>
          <a:solidFill>
            <a:srgbClr val="53585F"/>
          </a:solidFill>
          <a:ln w="12700">
            <a:miter lim="400000"/>
          </a:ln>
        </p:spPr>
        <p:txBody>
          <a:bodyPr lIns="14284" tIns="14284" rIns="14284" bIns="14284" anchor="ctr"/>
          <a:lstStyle/>
          <a:p>
            <a:pPr defTabSz="17139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/>
          </a:p>
        </p:txBody>
      </p:sp>
      <p:sp>
        <p:nvSpPr>
          <p:cNvPr id="9" name="Espace réservé de la date 8"/>
          <p:cNvSpPr>
            <a:spLocks noGrp="1"/>
          </p:cNvSpPr>
          <p:nvPr>
            <p:ph type="dt" sz="half" idx="10"/>
          </p:nvPr>
        </p:nvSpPr>
        <p:spPr>
          <a:xfrm>
            <a:off x="346640" y="6468656"/>
            <a:ext cx="3898776" cy="313010"/>
          </a:xfrm>
        </p:spPr>
        <p:txBody>
          <a:bodyPr/>
          <a:lstStyle/>
          <a:p>
            <a:r>
              <a:rPr lang="fr-FR" dirty="0"/>
              <a:t>Guide utilisateur Espace Action Sociale  de l’ANCV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8A77C696-AC1B-F7B4-1CDB-CA2B5E1FDF4A}"/>
              </a:ext>
            </a:extLst>
          </p:cNvPr>
          <p:cNvGrpSpPr/>
          <p:nvPr/>
        </p:nvGrpSpPr>
        <p:grpSpPr>
          <a:xfrm>
            <a:off x="-57320" y="2348880"/>
            <a:ext cx="276999" cy="2348880"/>
            <a:chOff x="-57320" y="2348880"/>
            <a:chExt cx="276999" cy="234888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7ECE86D-2C3F-BBAD-E4A7-8C044BFB8CAE}"/>
                </a:ext>
              </a:extLst>
            </p:cNvPr>
            <p:cNvSpPr/>
            <p:nvPr/>
          </p:nvSpPr>
          <p:spPr>
            <a:xfrm>
              <a:off x="-6193" y="2348880"/>
              <a:ext cx="179513" cy="234888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accent4"/>
                </a:solidFill>
              </a:endParaRPr>
            </a:p>
          </p:txBody>
        </p:sp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ECB5885D-EF24-754B-B748-F8446A560A81}"/>
                </a:ext>
              </a:extLst>
            </p:cNvPr>
            <p:cNvSpPr txBox="1"/>
            <p:nvPr/>
          </p:nvSpPr>
          <p:spPr>
            <a:xfrm rot="16200000">
              <a:off x="-673300" y="3468915"/>
              <a:ext cx="15089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b="1" dirty="0">
                  <a:solidFill>
                    <a:schemeClr val="bg1"/>
                  </a:solidFill>
                </a:rPr>
                <a:t> </a:t>
              </a:r>
              <a:r>
                <a:rPr lang="fr-FR" sz="1200" dirty="0">
                  <a:solidFill>
                    <a:schemeClr val="bg1"/>
                  </a:solidFill>
                </a:rPr>
                <a:t>SIREN   Différent</a:t>
              </a:r>
            </a:p>
          </p:txBody>
        </p:sp>
      </p:grpSp>
      <p:sp>
        <p:nvSpPr>
          <p:cNvPr id="14" name="ZoneTexte 13">
            <a:extLst>
              <a:ext uri="{FF2B5EF4-FFF2-40B4-BE49-F238E27FC236}">
                <a16:creationId xmlns:a16="http://schemas.microsoft.com/office/drawing/2014/main" id="{7E9A29BD-6089-FE17-6EE1-68117CD9B51D}"/>
              </a:ext>
            </a:extLst>
          </p:cNvPr>
          <p:cNvSpPr txBox="1"/>
          <p:nvPr/>
        </p:nvSpPr>
        <p:spPr>
          <a:xfrm>
            <a:off x="1272195" y="4984530"/>
            <a:ext cx="6193635" cy="1532334"/>
          </a:xfrm>
          <a:prstGeom prst="round2Diag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Blip>
                <a:blip r:embed="rId4"/>
              </a:buBlip>
            </a:pPr>
            <a:r>
              <a:rPr lang="fr-FR" sz="1400" b="1" dirty="0">
                <a:solidFill>
                  <a:srgbClr val="FF0000"/>
                </a:solidFill>
              </a:rPr>
              <a:t>Le PDP complète le formulaire de rattachement en complétant :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fr-FR" sz="1400" b="1" dirty="0">
                <a:sym typeface="Wingdings" panose="05000000000000000000" pitchFamily="2" charset="2"/>
              </a:rPr>
              <a:t>Les informations du référent invité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fr-FR" sz="1400" b="1" dirty="0">
                <a:sym typeface="Wingdings" panose="05000000000000000000" pitchFamily="2" charset="2"/>
              </a:rPr>
              <a:t>L’identité de l’organisation invitée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fr-FR" sz="1400" b="1" dirty="0">
                <a:sym typeface="Wingdings" panose="05000000000000000000" pitchFamily="2" charset="2"/>
              </a:rPr>
              <a:t>Certaines informations ne sont pas modifiables (fond bleuté)</a:t>
            </a:r>
          </a:p>
          <a:p>
            <a:pPr algn="just"/>
            <a:endParaRPr lang="fr-FR" sz="1400" b="1" dirty="0">
              <a:sym typeface="Wingdings" panose="05000000000000000000" pitchFamily="2" charset="2"/>
            </a:endParaRPr>
          </a:p>
          <a:p>
            <a:r>
              <a:rPr lang="fr-FR" sz="1400" b="1" dirty="0">
                <a:sym typeface="Wingdings" panose="05000000000000000000" pitchFamily="2" charset="2"/>
              </a:rPr>
              <a:t>L’utilisateur invité doit cliquer sur le bouton </a:t>
            </a:r>
            <a:r>
              <a:rPr lang="fr-FR" sz="1400" b="1" u="sng" dirty="0">
                <a:sym typeface="Wingdings" panose="05000000000000000000" pitchFamily="2" charset="2"/>
              </a:rPr>
              <a:t>« transmettre»</a:t>
            </a: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11119D36-5863-3936-DE06-138D511E41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9558" y="1259752"/>
            <a:ext cx="3985057" cy="35049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618A85F4-0660-B7FB-75AF-59D72FFBF4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16292" y="1274473"/>
            <a:ext cx="3458150" cy="35168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Graphique 22" descr="Index pointant vers la droite vu du côté du dos de la main avec un remplissage uni">
            <a:extLst>
              <a:ext uri="{FF2B5EF4-FFF2-40B4-BE49-F238E27FC236}">
                <a16:creationId xmlns:a16="http://schemas.microsoft.com/office/drawing/2014/main" id="{30765F19-EC16-8815-8133-90F89550007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3464531">
            <a:off x="7499412" y="4555032"/>
            <a:ext cx="744786" cy="744786"/>
          </a:xfrm>
          <a:prstGeom prst="rect">
            <a:avLst/>
          </a:prstGeom>
        </p:spPr>
      </p:pic>
      <p:pic>
        <p:nvPicPr>
          <p:cNvPr id="24" name="Graphique 23" descr="Crayon avec un remplissage uni">
            <a:extLst>
              <a:ext uri="{FF2B5EF4-FFF2-40B4-BE49-F238E27FC236}">
                <a16:creationId xmlns:a16="http://schemas.microsoft.com/office/drawing/2014/main" id="{526B6B79-2DB5-3EC5-ABB9-429BC76995C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419872" y="2186527"/>
            <a:ext cx="457200" cy="4572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30BD666-9876-25A8-1010-8C4F3A8E6B11}"/>
              </a:ext>
            </a:extLst>
          </p:cNvPr>
          <p:cNvSpPr/>
          <p:nvPr/>
        </p:nvSpPr>
        <p:spPr>
          <a:xfrm>
            <a:off x="1440604" y="717076"/>
            <a:ext cx="65157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fr-FR" sz="1400" b="1" dirty="0"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tant que PDP : je reçois l’invitation d’une TDR SIREN différent du mien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426A7ED-1BC4-3F41-70D3-B7AA4C8FFEBA}"/>
              </a:ext>
            </a:extLst>
          </p:cNvPr>
          <p:cNvSpPr/>
          <p:nvPr/>
        </p:nvSpPr>
        <p:spPr>
          <a:xfrm>
            <a:off x="1547664" y="250313"/>
            <a:ext cx="63494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cap="all" dirty="0">
                <a:solidFill>
                  <a:schemeClr val="accent3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01 – </a:t>
            </a:r>
            <a:r>
              <a:rPr lang="en-US" sz="1600" b="1" cap="all" dirty="0" err="1">
                <a:solidFill>
                  <a:schemeClr val="accent3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</a:t>
            </a:r>
            <a:r>
              <a:rPr lang="en-US" sz="1600" b="1" cap="all" dirty="0">
                <a:solidFill>
                  <a:schemeClr val="accent3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tant que </a:t>
            </a:r>
            <a:r>
              <a:rPr lang="en-US" sz="1600" b="1" cap="all" dirty="0" err="1">
                <a:solidFill>
                  <a:schemeClr val="accent3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porteurs</a:t>
            </a:r>
            <a:r>
              <a:rPr lang="en-US" sz="1600" b="1" cap="all" dirty="0">
                <a:solidFill>
                  <a:schemeClr val="accent3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 </a:t>
            </a:r>
            <a:r>
              <a:rPr lang="en-US" sz="1600" b="1" cap="all" dirty="0" err="1">
                <a:solidFill>
                  <a:schemeClr val="accent3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projet</a:t>
            </a:r>
            <a:r>
              <a:rPr lang="en-US" sz="1600" b="1" cap="all" dirty="0">
                <a:solidFill>
                  <a:schemeClr val="accent3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(PDP) </a:t>
            </a:r>
            <a:r>
              <a:rPr lang="en-US" sz="1600" b="1" cap="all" dirty="0" err="1">
                <a:solidFill>
                  <a:schemeClr val="accent3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invité</a:t>
            </a:r>
            <a:endParaRPr lang="fr-FR" sz="1600" b="1" cap="all" dirty="0">
              <a:solidFill>
                <a:schemeClr val="accent3"/>
              </a:solidFill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C878D710-A289-1EA2-BD9A-F6B602EC0CBB}"/>
              </a:ext>
            </a:extLst>
          </p:cNvPr>
          <p:cNvCxnSpPr/>
          <p:nvPr/>
        </p:nvCxnSpPr>
        <p:spPr>
          <a:xfrm flipV="1">
            <a:off x="1547664" y="984739"/>
            <a:ext cx="6194583" cy="7350"/>
          </a:xfrm>
          <a:prstGeom prst="line">
            <a:avLst/>
          </a:prstGeom>
          <a:ln w="19050">
            <a:solidFill>
              <a:schemeClr val="accent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51970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Connecteur droit 41"/>
          <p:cNvCxnSpPr/>
          <p:nvPr/>
        </p:nvCxnSpPr>
        <p:spPr>
          <a:xfrm flipV="1">
            <a:off x="1547664" y="984739"/>
            <a:ext cx="6194583" cy="7350"/>
          </a:xfrm>
          <a:prstGeom prst="line">
            <a:avLst/>
          </a:prstGeom>
          <a:ln w="19050">
            <a:solidFill>
              <a:schemeClr val="accent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-1" y="0"/>
            <a:ext cx="179513" cy="234888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4"/>
              </a:solidFill>
            </a:endParaRPr>
          </a:p>
        </p:txBody>
      </p:sp>
      <p:sp>
        <p:nvSpPr>
          <p:cNvPr id="12" name="Espace réservé du numéro de diapositive 1">
            <a:extLst>
              <a:ext uri="{FF2B5EF4-FFF2-40B4-BE49-F238E27FC236}">
                <a16:creationId xmlns:a16="http://schemas.microsoft.com/office/drawing/2014/main" id="{D78A4ADB-2E73-4CA6-9D78-C00740A58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74904" y="6453336"/>
            <a:ext cx="2133600" cy="365125"/>
          </a:xfrm>
        </p:spPr>
        <p:txBody>
          <a:bodyPr/>
          <a:lstStyle/>
          <a:p>
            <a:fld id="{D4E683EE-B467-461D-8A15-0D56E0BE7128}" type="slidenum">
              <a:rPr lang="fr-FR" smtClean="0"/>
              <a:pPr/>
              <a:t>5</a:t>
            </a:fld>
            <a:endParaRPr lang="fr-FR" dirty="0"/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2247" y="241256"/>
            <a:ext cx="1006217" cy="864096"/>
          </a:xfrm>
          <a:prstGeom prst="rect">
            <a:avLst/>
          </a:prstGeom>
        </p:spPr>
      </p:pic>
      <p:sp>
        <p:nvSpPr>
          <p:cNvPr id="22" name="Oval 5"/>
          <p:cNvSpPr/>
          <p:nvPr/>
        </p:nvSpPr>
        <p:spPr>
          <a:xfrm>
            <a:off x="346640" y="53087"/>
            <a:ext cx="1026114" cy="102611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1350"/>
          </a:p>
        </p:txBody>
      </p:sp>
      <p:sp>
        <p:nvSpPr>
          <p:cNvPr id="26" name="Oval 63"/>
          <p:cNvSpPr/>
          <p:nvPr/>
        </p:nvSpPr>
        <p:spPr>
          <a:xfrm>
            <a:off x="480999" y="190630"/>
            <a:ext cx="768911" cy="768911"/>
          </a:xfrm>
          <a:prstGeom prst="ellipse">
            <a:avLst/>
          </a:prstGeom>
          <a:solidFill>
            <a:srgbClr val="DBD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1350"/>
          </a:p>
        </p:txBody>
      </p:sp>
      <p:sp>
        <p:nvSpPr>
          <p:cNvPr id="31" name="Shape 2525"/>
          <p:cNvSpPr/>
          <p:nvPr/>
        </p:nvSpPr>
        <p:spPr>
          <a:xfrm>
            <a:off x="675838" y="349358"/>
            <a:ext cx="367718" cy="3677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291" y="17673"/>
                </a:moveTo>
                <a:cubicBezTo>
                  <a:pt x="11562" y="17673"/>
                  <a:pt x="11782" y="17453"/>
                  <a:pt x="11782" y="17182"/>
                </a:cubicBezTo>
                <a:cubicBezTo>
                  <a:pt x="11782" y="16911"/>
                  <a:pt x="11562" y="16691"/>
                  <a:pt x="11291" y="16691"/>
                </a:cubicBezTo>
                <a:cubicBezTo>
                  <a:pt x="11020" y="16691"/>
                  <a:pt x="10800" y="16911"/>
                  <a:pt x="10800" y="17182"/>
                </a:cubicBezTo>
                <a:cubicBezTo>
                  <a:pt x="10800" y="17453"/>
                  <a:pt x="11020" y="17673"/>
                  <a:pt x="11291" y="17673"/>
                </a:cubicBezTo>
                <a:moveTo>
                  <a:pt x="17673" y="18655"/>
                </a:moveTo>
                <a:lnTo>
                  <a:pt x="13745" y="18655"/>
                </a:lnTo>
                <a:lnTo>
                  <a:pt x="13745" y="12273"/>
                </a:lnTo>
                <a:cubicBezTo>
                  <a:pt x="13745" y="12002"/>
                  <a:pt x="13525" y="11782"/>
                  <a:pt x="13255" y="11782"/>
                </a:cubicBezTo>
                <a:lnTo>
                  <a:pt x="8345" y="11782"/>
                </a:lnTo>
                <a:cubicBezTo>
                  <a:pt x="8075" y="11782"/>
                  <a:pt x="7855" y="12002"/>
                  <a:pt x="7855" y="12273"/>
                </a:cubicBezTo>
                <a:lnTo>
                  <a:pt x="7855" y="18655"/>
                </a:lnTo>
                <a:lnTo>
                  <a:pt x="3927" y="18655"/>
                </a:lnTo>
                <a:lnTo>
                  <a:pt x="3927" y="8058"/>
                </a:lnTo>
                <a:lnTo>
                  <a:pt x="10800" y="1185"/>
                </a:lnTo>
                <a:lnTo>
                  <a:pt x="17673" y="8058"/>
                </a:lnTo>
                <a:cubicBezTo>
                  <a:pt x="17673" y="8058"/>
                  <a:pt x="17673" y="18655"/>
                  <a:pt x="17673" y="18655"/>
                </a:cubicBezTo>
                <a:close/>
                <a:moveTo>
                  <a:pt x="17673" y="20618"/>
                </a:moveTo>
                <a:lnTo>
                  <a:pt x="13745" y="20618"/>
                </a:lnTo>
                <a:lnTo>
                  <a:pt x="13745" y="19636"/>
                </a:lnTo>
                <a:lnTo>
                  <a:pt x="17673" y="19636"/>
                </a:lnTo>
                <a:cubicBezTo>
                  <a:pt x="17673" y="19636"/>
                  <a:pt x="17673" y="20618"/>
                  <a:pt x="17673" y="20618"/>
                </a:cubicBezTo>
                <a:close/>
                <a:moveTo>
                  <a:pt x="12764" y="20618"/>
                </a:moveTo>
                <a:lnTo>
                  <a:pt x="8836" y="20618"/>
                </a:lnTo>
                <a:lnTo>
                  <a:pt x="8836" y="12764"/>
                </a:lnTo>
                <a:lnTo>
                  <a:pt x="12764" y="12764"/>
                </a:lnTo>
                <a:cubicBezTo>
                  <a:pt x="12764" y="12764"/>
                  <a:pt x="12764" y="20618"/>
                  <a:pt x="12764" y="20618"/>
                </a:cubicBezTo>
                <a:close/>
                <a:moveTo>
                  <a:pt x="7855" y="20618"/>
                </a:moveTo>
                <a:lnTo>
                  <a:pt x="3927" y="20618"/>
                </a:lnTo>
                <a:lnTo>
                  <a:pt x="3927" y="19636"/>
                </a:lnTo>
                <a:lnTo>
                  <a:pt x="7855" y="19636"/>
                </a:lnTo>
                <a:cubicBezTo>
                  <a:pt x="7855" y="19636"/>
                  <a:pt x="7855" y="20618"/>
                  <a:pt x="7855" y="20618"/>
                </a:cubicBezTo>
                <a:close/>
                <a:moveTo>
                  <a:pt x="14727" y="1964"/>
                </a:moveTo>
                <a:lnTo>
                  <a:pt x="16691" y="1964"/>
                </a:lnTo>
                <a:lnTo>
                  <a:pt x="16691" y="5688"/>
                </a:lnTo>
                <a:lnTo>
                  <a:pt x="14727" y="3724"/>
                </a:lnTo>
                <a:cubicBezTo>
                  <a:pt x="14727" y="3724"/>
                  <a:pt x="14727" y="1964"/>
                  <a:pt x="14727" y="1964"/>
                </a:cubicBezTo>
                <a:close/>
                <a:moveTo>
                  <a:pt x="21456" y="10453"/>
                </a:moveTo>
                <a:lnTo>
                  <a:pt x="17673" y="6670"/>
                </a:lnTo>
                <a:lnTo>
                  <a:pt x="17673" y="1473"/>
                </a:lnTo>
                <a:cubicBezTo>
                  <a:pt x="17673" y="1202"/>
                  <a:pt x="17453" y="982"/>
                  <a:pt x="17182" y="982"/>
                </a:cubicBezTo>
                <a:lnTo>
                  <a:pt x="14236" y="982"/>
                </a:lnTo>
                <a:cubicBezTo>
                  <a:pt x="13966" y="982"/>
                  <a:pt x="13745" y="1202"/>
                  <a:pt x="13745" y="1473"/>
                </a:cubicBezTo>
                <a:lnTo>
                  <a:pt x="13745" y="2742"/>
                </a:lnTo>
                <a:lnTo>
                  <a:pt x="11147" y="144"/>
                </a:lnTo>
                <a:cubicBezTo>
                  <a:pt x="11058" y="55"/>
                  <a:pt x="10935" y="0"/>
                  <a:pt x="10800" y="0"/>
                </a:cubicBezTo>
                <a:cubicBezTo>
                  <a:pt x="10665" y="0"/>
                  <a:pt x="10542" y="55"/>
                  <a:pt x="10453" y="144"/>
                </a:cubicBezTo>
                <a:lnTo>
                  <a:pt x="144" y="10453"/>
                </a:lnTo>
                <a:cubicBezTo>
                  <a:pt x="55" y="10542"/>
                  <a:pt x="0" y="10665"/>
                  <a:pt x="0" y="10800"/>
                </a:cubicBezTo>
                <a:cubicBezTo>
                  <a:pt x="0" y="11072"/>
                  <a:pt x="220" y="11291"/>
                  <a:pt x="491" y="11291"/>
                </a:cubicBezTo>
                <a:cubicBezTo>
                  <a:pt x="626" y="11291"/>
                  <a:pt x="749" y="11236"/>
                  <a:pt x="838" y="11147"/>
                </a:cubicBezTo>
                <a:lnTo>
                  <a:pt x="2945" y="9040"/>
                </a:lnTo>
                <a:lnTo>
                  <a:pt x="2945" y="21109"/>
                </a:lnTo>
                <a:cubicBezTo>
                  <a:pt x="2945" y="21381"/>
                  <a:pt x="3166" y="21600"/>
                  <a:pt x="3436" y="21600"/>
                </a:cubicBezTo>
                <a:lnTo>
                  <a:pt x="18164" y="21600"/>
                </a:lnTo>
                <a:cubicBezTo>
                  <a:pt x="18434" y="21600"/>
                  <a:pt x="18655" y="21381"/>
                  <a:pt x="18655" y="21109"/>
                </a:cubicBezTo>
                <a:lnTo>
                  <a:pt x="18655" y="9040"/>
                </a:lnTo>
                <a:lnTo>
                  <a:pt x="20762" y="11147"/>
                </a:lnTo>
                <a:cubicBezTo>
                  <a:pt x="20851" y="11236"/>
                  <a:pt x="20974" y="11291"/>
                  <a:pt x="21109" y="11291"/>
                </a:cubicBezTo>
                <a:cubicBezTo>
                  <a:pt x="21380" y="11291"/>
                  <a:pt x="21600" y="11072"/>
                  <a:pt x="21600" y="10800"/>
                </a:cubicBezTo>
                <a:cubicBezTo>
                  <a:pt x="21600" y="10665"/>
                  <a:pt x="21545" y="10542"/>
                  <a:pt x="21456" y="10453"/>
                </a:cubicBezTo>
              </a:path>
            </a:pathLst>
          </a:custGeom>
          <a:solidFill>
            <a:srgbClr val="53585F"/>
          </a:solidFill>
          <a:ln w="12700">
            <a:miter lim="400000"/>
          </a:ln>
        </p:spPr>
        <p:txBody>
          <a:bodyPr lIns="14284" tIns="14284" rIns="14284" bIns="14284" anchor="ctr"/>
          <a:lstStyle/>
          <a:p>
            <a:pPr defTabSz="17139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/>
          </a:p>
        </p:txBody>
      </p:sp>
      <p:sp>
        <p:nvSpPr>
          <p:cNvPr id="9" name="Espace réservé de la date 8"/>
          <p:cNvSpPr>
            <a:spLocks noGrp="1"/>
          </p:cNvSpPr>
          <p:nvPr>
            <p:ph type="dt" sz="half" idx="10"/>
          </p:nvPr>
        </p:nvSpPr>
        <p:spPr>
          <a:xfrm>
            <a:off x="346640" y="6468656"/>
            <a:ext cx="3898776" cy="313010"/>
          </a:xfrm>
        </p:spPr>
        <p:txBody>
          <a:bodyPr/>
          <a:lstStyle/>
          <a:p>
            <a:r>
              <a:rPr lang="fr-FR" dirty="0"/>
              <a:t>Guide utilisateur Espace Action Sociale  de l’ANCV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8A77C696-AC1B-F7B4-1CDB-CA2B5E1FDF4A}"/>
              </a:ext>
            </a:extLst>
          </p:cNvPr>
          <p:cNvGrpSpPr/>
          <p:nvPr/>
        </p:nvGrpSpPr>
        <p:grpSpPr>
          <a:xfrm>
            <a:off x="-57320" y="2348880"/>
            <a:ext cx="276999" cy="2348880"/>
            <a:chOff x="-57320" y="2348880"/>
            <a:chExt cx="276999" cy="234888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7ECE86D-2C3F-BBAD-E4A7-8C044BFB8CAE}"/>
                </a:ext>
              </a:extLst>
            </p:cNvPr>
            <p:cNvSpPr/>
            <p:nvPr/>
          </p:nvSpPr>
          <p:spPr>
            <a:xfrm>
              <a:off x="-6193" y="2348880"/>
              <a:ext cx="179513" cy="234888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accent4"/>
                </a:solidFill>
              </a:endParaRPr>
            </a:p>
          </p:txBody>
        </p:sp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ECB5885D-EF24-754B-B748-F8446A560A81}"/>
                </a:ext>
              </a:extLst>
            </p:cNvPr>
            <p:cNvSpPr txBox="1"/>
            <p:nvPr/>
          </p:nvSpPr>
          <p:spPr>
            <a:xfrm rot="16200000">
              <a:off x="-673300" y="3468915"/>
              <a:ext cx="15089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b="1" dirty="0">
                  <a:solidFill>
                    <a:schemeClr val="bg1"/>
                  </a:solidFill>
                </a:rPr>
                <a:t> </a:t>
              </a:r>
              <a:r>
                <a:rPr lang="fr-FR" sz="1200" dirty="0">
                  <a:solidFill>
                    <a:schemeClr val="bg1"/>
                  </a:solidFill>
                </a:rPr>
                <a:t>SIREN   Différent</a:t>
              </a:r>
            </a:p>
          </p:txBody>
        </p:sp>
      </p:grpSp>
      <p:sp>
        <p:nvSpPr>
          <p:cNvPr id="14" name="ZoneTexte 13">
            <a:extLst>
              <a:ext uri="{FF2B5EF4-FFF2-40B4-BE49-F238E27FC236}">
                <a16:creationId xmlns:a16="http://schemas.microsoft.com/office/drawing/2014/main" id="{7E9A29BD-6089-FE17-6EE1-68117CD9B51D}"/>
              </a:ext>
            </a:extLst>
          </p:cNvPr>
          <p:cNvSpPr txBox="1"/>
          <p:nvPr/>
        </p:nvSpPr>
        <p:spPr>
          <a:xfrm>
            <a:off x="5220072" y="2220738"/>
            <a:ext cx="3756089" cy="2247424"/>
          </a:xfrm>
          <a:prstGeom prst="round2Diag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Blip>
                <a:blip r:embed="rId4"/>
              </a:buBlip>
            </a:pPr>
            <a:r>
              <a:rPr lang="fr-FR" sz="1400" b="1" dirty="0">
                <a:solidFill>
                  <a:srgbClr val="FF0000"/>
                </a:solidFill>
              </a:rPr>
              <a:t>Confirmation de transmission du formulaire de rattachement à la TDR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fr-FR" sz="1400" b="1" dirty="0">
                <a:sym typeface="Wingdings" panose="05000000000000000000" pitchFamily="2" charset="2"/>
              </a:rPr>
              <a:t>Les PDP invité attend le retour de la TDR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fr-FR" sz="1400" b="1" dirty="0">
                <a:sym typeface="Wingdings" panose="05000000000000000000" pitchFamily="2" charset="2"/>
              </a:rPr>
              <a:t>A ce stade il ne peut pas accéder à l’application 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fr-FR" sz="1400" b="1" dirty="0">
                <a:sym typeface="Wingdings" panose="05000000000000000000" pitchFamily="2" charset="2"/>
              </a:rPr>
              <a:t>La TDR doit valider les informations saisies dans le formulaire.</a:t>
            </a:r>
          </a:p>
          <a:p>
            <a:endParaRPr lang="fr-FR" sz="1400" b="1" dirty="0">
              <a:solidFill>
                <a:srgbClr val="FF0000"/>
              </a:solidFill>
            </a:endParaRPr>
          </a:p>
          <a:p>
            <a:pPr algn="just"/>
            <a:endParaRPr lang="fr-FR" sz="1400" b="1" dirty="0">
              <a:sym typeface="Wingdings" panose="05000000000000000000" pitchFamily="2" charset="2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7ADB862-DAFC-593B-E609-5E5F7CCC43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9697" y="1264194"/>
            <a:ext cx="3974406" cy="48893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Graphique 22" descr="Index pointant vers la droite vu du côté du dos de la main avec un remplissage uni">
            <a:extLst>
              <a:ext uri="{FF2B5EF4-FFF2-40B4-BE49-F238E27FC236}">
                <a16:creationId xmlns:a16="http://schemas.microsoft.com/office/drawing/2014/main" id="{30765F19-EC16-8815-8133-90F89550007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3464531">
            <a:off x="3351961" y="4087279"/>
            <a:ext cx="744786" cy="74478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24442C9-CA91-21AA-CD01-3115B2546532}"/>
              </a:ext>
            </a:extLst>
          </p:cNvPr>
          <p:cNvSpPr/>
          <p:nvPr/>
        </p:nvSpPr>
        <p:spPr>
          <a:xfrm>
            <a:off x="1440604" y="717076"/>
            <a:ext cx="65157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fr-FR" sz="1400" b="1" dirty="0"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tant que PDP : je reçois l’invitation d’une TDR SIREN différent du mien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48E9B5-9C60-CF35-E940-DC3A8C9BD3AF}"/>
              </a:ext>
            </a:extLst>
          </p:cNvPr>
          <p:cNvSpPr/>
          <p:nvPr/>
        </p:nvSpPr>
        <p:spPr>
          <a:xfrm>
            <a:off x="1547664" y="250313"/>
            <a:ext cx="63494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cap="all" dirty="0">
                <a:solidFill>
                  <a:schemeClr val="accent3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01 – </a:t>
            </a:r>
            <a:r>
              <a:rPr lang="en-US" sz="1600" b="1" cap="all" dirty="0" err="1">
                <a:solidFill>
                  <a:schemeClr val="accent3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</a:t>
            </a:r>
            <a:r>
              <a:rPr lang="en-US" sz="1600" b="1" cap="all" dirty="0">
                <a:solidFill>
                  <a:schemeClr val="accent3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tant que </a:t>
            </a:r>
            <a:r>
              <a:rPr lang="en-US" sz="1600" b="1" cap="all" dirty="0" err="1">
                <a:solidFill>
                  <a:schemeClr val="accent3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porteurs</a:t>
            </a:r>
            <a:r>
              <a:rPr lang="en-US" sz="1600" b="1" cap="all" dirty="0">
                <a:solidFill>
                  <a:schemeClr val="accent3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 </a:t>
            </a:r>
            <a:r>
              <a:rPr lang="en-US" sz="1600" b="1" cap="all" dirty="0" err="1">
                <a:solidFill>
                  <a:schemeClr val="accent3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projet</a:t>
            </a:r>
            <a:r>
              <a:rPr lang="en-US" sz="1600" b="1" cap="all" dirty="0">
                <a:solidFill>
                  <a:schemeClr val="accent3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(PDP) </a:t>
            </a:r>
            <a:r>
              <a:rPr lang="en-US" sz="1600" b="1" cap="all" dirty="0" err="1">
                <a:solidFill>
                  <a:schemeClr val="accent3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invité</a:t>
            </a:r>
            <a:endParaRPr lang="fr-FR" sz="1600" b="1" cap="all" dirty="0">
              <a:solidFill>
                <a:schemeClr val="accent3"/>
              </a:solidFill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62921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Connecteur droit 41"/>
          <p:cNvCxnSpPr/>
          <p:nvPr/>
        </p:nvCxnSpPr>
        <p:spPr>
          <a:xfrm flipV="1">
            <a:off x="1547664" y="984739"/>
            <a:ext cx="6194583" cy="7350"/>
          </a:xfrm>
          <a:prstGeom prst="line">
            <a:avLst/>
          </a:prstGeom>
          <a:ln w="19050">
            <a:solidFill>
              <a:schemeClr val="accent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-1" y="0"/>
            <a:ext cx="179513" cy="234888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4"/>
              </a:solidFill>
            </a:endParaRPr>
          </a:p>
        </p:txBody>
      </p:sp>
      <p:sp>
        <p:nvSpPr>
          <p:cNvPr id="12" name="Espace réservé du numéro de diapositive 1">
            <a:extLst>
              <a:ext uri="{FF2B5EF4-FFF2-40B4-BE49-F238E27FC236}">
                <a16:creationId xmlns:a16="http://schemas.microsoft.com/office/drawing/2014/main" id="{D78A4ADB-2E73-4CA6-9D78-C00740A58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74904" y="6453336"/>
            <a:ext cx="2133600" cy="365125"/>
          </a:xfrm>
        </p:spPr>
        <p:txBody>
          <a:bodyPr/>
          <a:lstStyle/>
          <a:p>
            <a:fld id="{D4E683EE-B467-461D-8A15-0D56E0BE7128}" type="slidenum">
              <a:rPr lang="fr-FR" smtClean="0"/>
              <a:pPr/>
              <a:t>6</a:t>
            </a:fld>
            <a:endParaRPr lang="fr-FR" dirty="0"/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2247" y="241256"/>
            <a:ext cx="1006217" cy="864096"/>
          </a:xfrm>
          <a:prstGeom prst="rect">
            <a:avLst/>
          </a:prstGeom>
        </p:spPr>
      </p:pic>
      <p:sp>
        <p:nvSpPr>
          <p:cNvPr id="22" name="Oval 5"/>
          <p:cNvSpPr/>
          <p:nvPr/>
        </p:nvSpPr>
        <p:spPr>
          <a:xfrm>
            <a:off x="346640" y="53087"/>
            <a:ext cx="1026114" cy="102611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1350"/>
          </a:p>
        </p:txBody>
      </p:sp>
      <p:sp>
        <p:nvSpPr>
          <p:cNvPr id="26" name="Oval 63"/>
          <p:cNvSpPr/>
          <p:nvPr/>
        </p:nvSpPr>
        <p:spPr>
          <a:xfrm>
            <a:off x="480999" y="190630"/>
            <a:ext cx="768911" cy="768911"/>
          </a:xfrm>
          <a:prstGeom prst="ellipse">
            <a:avLst/>
          </a:prstGeom>
          <a:solidFill>
            <a:srgbClr val="DBD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1350"/>
          </a:p>
        </p:txBody>
      </p:sp>
      <p:sp>
        <p:nvSpPr>
          <p:cNvPr id="31" name="Shape 2525"/>
          <p:cNvSpPr/>
          <p:nvPr/>
        </p:nvSpPr>
        <p:spPr>
          <a:xfrm>
            <a:off x="675838" y="349358"/>
            <a:ext cx="367718" cy="3677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291" y="17673"/>
                </a:moveTo>
                <a:cubicBezTo>
                  <a:pt x="11562" y="17673"/>
                  <a:pt x="11782" y="17453"/>
                  <a:pt x="11782" y="17182"/>
                </a:cubicBezTo>
                <a:cubicBezTo>
                  <a:pt x="11782" y="16911"/>
                  <a:pt x="11562" y="16691"/>
                  <a:pt x="11291" y="16691"/>
                </a:cubicBezTo>
                <a:cubicBezTo>
                  <a:pt x="11020" y="16691"/>
                  <a:pt x="10800" y="16911"/>
                  <a:pt x="10800" y="17182"/>
                </a:cubicBezTo>
                <a:cubicBezTo>
                  <a:pt x="10800" y="17453"/>
                  <a:pt x="11020" y="17673"/>
                  <a:pt x="11291" y="17673"/>
                </a:cubicBezTo>
                <a:moveTo>
                  <a:pt x="17673" y="18655"/>
                </a:moveTo>
                <a:lnTo>
                  <a:pt x="13745" y="18655"/>
                </a:lnTo>
                <a:lnTo>
                  <a:pt x="13745" y="12273"/>
                </a:lnTo>
                <a:cubicBezTo>
                  <a:pt x="13745" y="12002"/>
                  <a:pt x="13525" y="11782"/>
                  <a:pt x="13255" y="11782"/>
                </a:cubicBezTo>
                <a:lnTo>
                  <a:pt x="8345" y="11782"/>
                </a:lnTo>
                <a:cubicBezTo>
                  <a:pt x="8075" y="11782"/>
                  <a:pt x="7855" y="12002"/>
                  <a:pt x="7855" y="12273"/>
                </a:cubicBezTo>
                <a:lnTo>
                  <a:pt x="7855" y="18655"/>
                </a:lnTo>
                <a:lnTo>
                  <a:pt x="3927" y="18655"/>
                </a:lnTo>
                <a:lnTo>
                  <a:pt x="3927" y="8058"/>
                </a:lnTo>
                <a:lnTo>
                  <a:pt x="10800" y="1185"/>
                </a:lnTo>
                <a:lnTo>
                  <a:pt x="17673" y="8058"/>
                </a:lnTo>
                <a:cubicBezTo>
                  <a:pt x="17673" y="8058"/>
                  <a:pt x="17673" y="18655"/>
                  <a:pt x="17673" y="18655"/>
                </a:cubicBezTo>
                <a:close/>
                <a:moveTo>
                  <a:pt x="17673" y="20618"/>
                </a:moveTo>
                <a:lnTo>
                  <a:pt x="13745" y="20618"/>
                </a:lnTo>
                <a:lnTo>
                  <a:pt x="13745" y="19636"/>
                </a:lnTo>
                <a:lnTo>
                  <a:pt x="17673" y="19636"/>
                </a:lnTo>
                <a:cubicBezTo>
                  <a:pt x="17673" y="19636"/>
                  <a:pt x="17673" y="20618"/>
                  <a:pt x="17673" y="20618"/>
                </a:cubicBezTo>
                <a:close/>
                <a:moveTo>
                  <a:pt x="12764" y="20618"/>
                </a:moveTo>
                <a:lnTo>
                  <a:pt x="8836" y="20618"/>
                </a:lnTo>
                <a:lnTo>
                  <a:pt x="8836" y="12764"/>
                </a:lnTo>
                <a:lnTo>
                  <a:pt x="12764" y="12764"/>
                </a:lnTo>
                <a:cubicBezTo>
                  <a:pt x="12764" y="12764"/>
                  <a:pt x="12764" y="20618"/>
                  <a:pt x="12764" y="20618"/>
                </a:cubicBezTo>
                <a:close/>
                <a:moveTo>
                  <a:pt x="7855" y="20618"/>
                </a:moveTo>
                <a:lnTo>
                  <a:pt x="3927" y="20618"/>
                </a:lnTo>
                <a:lnTo>
                  <a:pt x="3927" y="19636"/>
                </a:lnTo>
                <a:lnTo>
                  <a:pt x="7855" y="19636"/>
                </a:lnTo>
                <a:cubicBezTo>
                  <a:pt x="7855" y="19636"/>
                  <a:pt x="7855" y="20618"/>
                  <a:pt x="7855" y="20618"/>
                </a:cubicBezTo>
                <a:close/>
                <a:moveTo>
                  <a:pt x="14727" y="1964"/>
                </a:moveTo>
                <a:lnTo>
                  <a:pt x="16691" y="1964"/>
                </a:lnTo>
                <a:lnTo>
                  <a:pt x="16691" y="5688"/>
                </a:lnTo>
                <a:lnTo>
                  <a:pt x="14727" y="3724"/>
                </a:lnTo>
                <a:cubicBezTo>
                  <a:pt x="14727" y="3724"/>
                  <a:pt x="14727" y="1964"/>
                  <a:pt x="14727" y="1964"/>
                </a:cubicBezTo>
                <a:close/>
                <a:moveTo>
                  <a:pt x="21456" y="10453"/>
                </a:moveTo>
                <a:lnTo>
                  <a:pt x="17673" y="6670"/>
                </a:lnTo>
                <a:lnTo>
                  <a:pt x="17673" y="1473"/>
                </a:lnTo>
                <a:cubicBezTo>
                  <a:pt x="17673" y="1202"/>
                  <a:pt x="17453" y="982"/>
                  <a:pt x="17182" y="982"/>
                </a:cubicBezTo>
                <a:lnTo>
                  <a:pt x="14236" y="982"/>
                </a:lnTo>
                <a:cubicBezTo>
                  <a:pt x="13966" y="982"/>
                  <a:pt x="13745" y="1202"/>
                  <a:pt x="13745" y="1473"/>
                </a:cubicBezTo>
                <a:lnTo>
                  <a:pt x="13745" y="2742"/>
                </a:lnTo>
                <a:lnTo>
                  <a:pt x="11147" y="144"/>
                </a:lnTo>
                <a:cubicBezTo>
                  <a:pt x="11058" y="55"/>
                  <a:pt x="10935" y="0"/>
                  <a:pt x="10800" y="0"/>
                </a:cubicBezTo>
                <a:cubicBezTo>
                  <a:pt x="10665" y="0"/>
                  <a:pt x="10542" y="55"/>
                  <a:pt x="10453" y="144"/>
                </a:cubicBezTo>
                <a:lnTo>
                  <a:pt x="144" y="10453"/>
                </a:lnTo>
                <a:cubicBezTo>
                  <a:pt x="55" y="10542"/>
                  <a:pt x="0" y="10665"/>
                  <a:pt x="0" y="10800"/>
                </a:cubicBezTo>
                <a:cubicBezTo>
                  <a:pt x="0" y="11072"/>
                  <a:pt x="220" y="11291"/>
                  <a:pt x="491" y="11291"/>
                </a:cubicBezTo>
                <a:cubicBezTo>
                  <a:pt x="626" y="11291"/>
                  <a:pt x="749" y="11236"/>
                  <a:pt x="838" y="11147"/>
                </a:cubicBezTo>
                <a:lnTo>
                  <a:pt x="2945" y="9040"/>
                </a:lnTo>
                <a:lnTo>
                  <a:pt x="2945" y="21109"/>
                </a:lnTo>
                <a:cubicBezTo>
                  <a:pt x="2945" y="21381"/>
                  <a:pt x="3166" y="21600"/>
                  <a:pt x="3436" y="21600"/>
                </a:cubicBezTo>
                <a:lnTo>
                  <a:pt x="18164" y="21600"/>
                </a:lnTo>
                <a:cubicBezTo>
                  <a:pt x="18434" y="21600"/>
                  <a:pt x="18655" y="21381"/>
                  <a:pt x="18655" y="21109"/>
                </a:cubicBezTo>
                <a:lnTo>
                  <a:pt x="18655" y="9040"/>
                </a:lnTo>
                <a:lnTo>
                  <a:pt x="20762" y="11147"/>
                </a:lnTo>
                <a:cubicBezTo>
                  <a:pt x="20851" y="11236"/>
                  <a:pt x="20974" y="11291"/>
                  <a:pt x="21109" y="11291"/>
                </a:cubicBezTo>
                <a:cubicBezTo>
                  <a:pt x="21380" y="11291"/>
                  <a:pt x="21600" y="11072"/>
                  <a:pt x="21600" y="10800"/>
                </a:cubicBezTo>
                <a:cubicBezTo>
                  <a:pt x="21600" y="10665"/>
                  <a:pt x="21545" y="10542"/>
                  <a:pt x="21456" y="10453"/>
                </a:cubicBezTo>
              </a:path>
            </a:pathLst>
          </a:custGeom>
          <a:solidFill>
            <a:srgbClr val="53585F"/>
          </a:solidFill>
          <a:ln w="12700">
            <a:miter lim="400000"/>
          </a:ln>
        </p:spPr>
        <p:txBody>
          <a:bodyPr lIns="14284" tIns="14284" rIns="14284" bIns="14284" anchor="ctr"/>
          <a:lstStyle/>
          <a:p>
            <a:pPr defTabSz="17139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/>
          </a:p>
        </p:txBody>
      </p:sp>
      <p:sp>
        <p:nvSpPr>
          <p:cNvPr id="9" name="Espace réservé de la date 8"/>
          <p:cNvSpPr>
            <a:spLocks noGrp="1"/>
          </p:cNvSpPr>
          <p:nvPr>
            <p:ph type="dt" sz="half" idx="10"/>
          </p:nvPr>
        </p:nvSpPr>
        <p:spPr>
          <a:xfrm>
            <a:off x="346640" y="6468656"/>
            <a:ext cx="3898776" cy="313010"/>
          </a:xfrm>
        </p:spPr>
        <p:txBody>
          <a:bodyPr/>
          <a:lstStyle/>
          <a:p>
            <a:r>
              <a:rPr lang="fr-FR" dirty="0"/>
              <a:t>Guide utilisateur Espace Action Sociale  de l’ANCV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8A77C696-AC1B-F7B4-1CDB-CA2B5E1FDF4A}"/>
              </a:ext>
            </a:extLst>
          </p:cNvPr>
          <p:cNvGrpSpPr/>
          <p:nvPr/>
        </p:nvGrpSpPr>
        <p:grpSpPr>
          <a:xfrm>
            <a:off x="-57320" y="2348880"/>
            <a:ext cx="276999" cy="2348880"/>
            <a:chOff x="-57320" y="2348880"/>
            <a:chExt cx="276999" cy="234888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7ECE86D-2C3F-BBAD-E4A7-8C044BFB8CAE}"/>
                </a:ext>
              </a:extLst>
            </p:cNvPr>
            <p:cNvSpPr/>
            <p:nvPr/>
          </p:nvSpPr>
          <p:spPr>
            <a:xfrm>
              <a:off x="-6193" y="2348880"/>
              <a:ext cx="179513" cy="234888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accent4"/>
                </a:solidFill>
              </a:endParaRPr>
            </a:p>
          </p:txBody>
        </p:sp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ECB5885D-EF24-754B-B748-F8446A560A81}"/>
                </a:ext>
              </a:extLst>
            </p:cNvPr>
            <p:cNvSpPr txBox="1"/>
            <p:nvPr/>
          </p:nvSpPr>
          <p:spPr>
            <a:xfrm rot="16200000">
              <a:off x="-673300" y="3468915"/>
              <a:ext cx="15089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b="1" dirty="0">
                  <a:solidFill>
                    <a:schemeClr val="bg1"/>
                  </a:solidFill>
                </a:rPr>
                <a:t> </a:t>
              </a:r>
              <a:r>
                <a:rPr lang="fr-FR" sz="1200" dirty="0">
                  <a:solidFill>
                    <a:schemeClr val="bg1"/>
                  </a:solidFill>
                </a:rPr>
                <a:t>SIREN   Différent</a:t>
              </a:r>
            </a:p>
          </p:txBody>
        </p:sp>
      </p:grpSp>
      <p:sp>
        <p:nvSpPr>
          <p:cNvPr id="14" name="ZoneTexte 13">
            <a:extLst>
              <a:ext uri="{FF2B5EF4-FFF2-40B4-BE49-F238E27FC236}">
                <a16:creationId xmlns:a16="http://schemas.microsoft.com/office/drawing/2014/main" id="{7E9A29BD-6089-FE17-6EE1-68117CD9B51D}"/>
              </a:ext>
            </a:extLst>
          </p:cNvPr>
          <p:cNvSpPr txBox="1"/>
          <p:nvPr/>
        </p:nvSpPr>
        <p:spPr>
          <a:xfrm>
            <a:off x="4200287" y="2195671"/>
            <a:ext cx="3756089" cy="1770698"/>
          </a:xfrm>
          <a:prstGeom prst="round2Diag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Blip>
                <a:blip r:embed="rId4"/>
              </a:buBlip>
            </a:pPr>
            <a:r>
              <a:rPr lang="fr-FR" sz="1400" b="1" dirty="0">
                <a:solidFill>
                  <a:srgbClr val="FF0000"/>
                </a:solidFill>
              </a:rPr>
              <a:t>Validation de la TDR</a:t>
            </a:r>
          </a:p>
          <a:p>
            <a:endParaRPr lang="fr-FR" sz="1400" b="1" dirty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fr-FR" sz="1400" b="1" dirty="0">
                <a:sym typeface="Wingdings" panose="05000000000000000000" pitchFamily="2" charset="2"/>
              </a:rPr>
              <a:t>Votre demande est en cours de validation par la TDR</a:t>
            </a:r>
          </a:p>
          <a:p>
            <a:endParaRPr lang="fr-FR" sz="1400" b="1" dirty="0">
              <a:sym typeface="Wingdings" panose="05000000000000000000" pitchFamily="2" charset="2"/>
            </a:endParaRPr>
          </a:p>
          <a:p>
            <a:endParaRPr lang="fr-FR" sz="1400" b="1" dirty="0">
              <a:solidFill>
                <a:srgbClr val="FF0000"/>
              </a:solidFill>
            </a:endParaRPr>
          </a:p>
          <a:p>
            <a:pPr algn="just"/>
            <a:endParaRPr lang="fr-FR" sz="1400" b="1" dirty="0">
              <a:sym typeface="Wingdings" panose="05000000000000000000" pitchFamily="2" charset="2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24442C9-CA91-21AA-CD01-3115B2546532}"/>
              </a:ext>
            </a:extLst>
          </p:cNvPr>
          <p:cNvSpPr/>
          <p:nvPr/>
        </p:nvSpPr>
        <p:spPr>
          <a:xfrm>
            <a:off x="1440604" y="717076"/>
            <a:ext cx="65157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fr-FR" sz="1400" b="1" dirty="0"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tant que PDP : en attente de validation de la TDR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48E9B5-9C60-CF35-E940-DC3A8C9BD3AF}"/>
              </a:ext>
            </a:extLst>
          </p:cNvPr>
          <p:cNvSpPr/>
          <p:nvPr/>
        </p:nvSpPr>
        <p:spPr>
          <a:xfrm>
            <a:off x="1547664" y="250313"/>
            <a:ext cx="63494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cap="all" dirty="0">
                <a:solidFill>
                  <a:schemeClr val="accent3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01 – </a:t>
            </a:r>
            <a:r>
              <a:rPr lang="en-US" sz="1600" b="1" cap="all" dirty="0" err="1">
                <a:solidFill>
                  <a:schemeClr val="accent3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</a:t>
            </a:r>
            <a:r>
              <a:rPr lang="en-US" sz="1600" b="1" cap="all" dirty="0">
                <a:solidFill>
                  <a:schemeClr val="accent3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tant que </a:t>
            </a:r>
            <a:r>
              <a:rPr lang="en-US" sz="1600" b="1" cap="all" dirty="0" err="1">
                <a:solidFill>
                  <a:schemeClr val="accent3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porteurs</a:t>
            </a:r>
            <a:r>
              <a:rPr lang="en-US" sz="1600" b="1" cap="all" dirty="0">
                <a:solidFill>
                  <a:schemeClr val="accent3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 </a:t>
            </a:r>
            <a:r>
              <a:rPr lang="en-US" sz="1600" b="1" cap="all" dirty="0" err="1">
                <a:solidFill>
                  <a:schemeClr val="accent3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projet</a:t>
            </a:r>
            <a:r>
              <a:rPr lang="en-US" sz="1600" b="1" cap="all" dirty="0">
                <a:solidFill>
                  <a:schemeClr val="accent3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(PDP) </a:t>
            </a:r>
            <a:r>
              <a:rPr lang="en-US" sz="1600" b="1" cap="all" dirty="0" err="1">
                <a:solidFill>
                  <a:schemeClr val="accent3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invité</a:t>
            </a:r>
            <a:endParaRPr lang="fr-FR" sz="1600" b="1" cap="all" dirty="0">
              <a:solidFill>
                <a:schemeClr val="accent3"/>
              </a:solidFill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Graphique 3" descr="Sablier 60% avec un remplissage uni">
            <a:extLst>
              <a:ext uri="{FF2B5EF4-FFF2-40B4-BE49-F238E27FC236}">
                <a16:creationId xmlns:a16="http://schemas.microsoft.com/office/drawing/2014/main" id="{19590550-4B6E-4EA5-BC9F-6DD74677E9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762016" y="2564904"/>
            <a:ext cx="1508958" cy="1508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3646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Connecteur droit 41"/>
          <p:cNvCxnSpPr/>
          <p:nvPr/>
        </p:nvCxnSpPr>
        <p:spPr>
          <a:xfrm flipV="1">
            <a:off x="1547664" y="984739"/>
            <a:ext cx="6194583" cy="7350"/>
          </a:xfrm>
          <a:prstGeom prst="line">
            <a:avLst/>
          </a:prstGeom>
          <a:ln w="19050">
            <a:solidFill>
              <a:schemeClr val="accent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-1" y="0"/>
            <a:ext cx="179513" cy="234888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4"/>
              </a:solidFill>
            </a:endParaRPr>
          </a:p>
        </p:txBody>
      </p:sp>
      <p:sp>
        <p:nvSpPr>
          <p:cNvPr id="12" name="Espace réservé du numéro de diapositive 1">
            <a:extLst>
              <a:ext uri="{FF2B5EF4-FFF2-40B4-BE49-F238E27FC236}">
                <a16:creationId xmlns:a16="http://schemas.microsoft.com/office/drawing/2014/main" id="{D78A4ADB-2E73-4CA6-9D78-C00740A58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74904" y="6453336"/>
            <a:ext cx="2133600" cy="365125"/>
          </a:xfrm>
        </p:spPr>
        <p:txBody>
          <a:bodyPr/>
          <a:lstStyle/>
          <a:p>
            <a:fld id="{D4E683EE-B467-461D-8A15-0D56E0BE7128}" type="slidenum">
              <a:rPr lang="fr-FR" smtClean="0"/>
              <a:pPr/>
              <a:t>7</a:t>
            </a:fld>
            <a:endParaRPr lang="fr-FR" dirty="0"/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2247" y="241256"/>
            <a:ext cx="1006217" cy="864096"/>
          </a:xfrm>
          <a:prstGeom prst="rect">
            <a:avLst/>
          </a:prstGeom>
        </p:spPr>
      </p:pic>
      <p:sp>
        <p:nvSpPr>
          <p:cNvPr id="22" name="Oval 5"/>
          <p:cNvSpPr/>
          <p:nvPr/>
        </p:nvSpPr>
        <p:spPr>
          <a:xfrm>
            <a:off x="346640" y="53087"/>
            <a:ext cx="1026114" cy="102611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1350"/>
          </a:p>
        </p:txBody>
      </p:sp>
      <p:sp>
        <p:nvSpPr>
          <p:cNvPr id="26" name="Oval 63"/>
          <p:cNvSpPr/>
          <p:nvPr/>
        </p:nvSpPr>
        <p:spPr>
          <a:xfrm>
            <a:off x="480999" y="190630"/>
            <a:ext cx="768911" cy="768911"/>
          </a:xfrm>
          <a:prstGeom prst="ellipse">
            <a:avLst/>
          </a:prstGeom>
          <a:solidFill>
            <a:srgbClr val="DBD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1350"/>
          </a:p>
        </p:txBody>
      </p:sp>
      <p:sp>
        <p:nvSpPr>
          <p:cNvPr id="31" name="Shape 2525"/>
          <p:cNvSpPr/>
          <p:nvPr/>
        </p:nvSpPr>
        <p:spPr>
          <a:xfrm>
            <a:off x="675838" y="349358"/>
            <a:ext cx="367718" cy="3677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291" y="17673"/>
                </a:moveTo>
                <a:cubicBezTo>
                  <a:pt x="11562" y="17673"/>
                  <a:pt x="11782" y="17453"/>
                  <a:pt x="11782" y="17182"/>
                </a:cubicBezTo>
                <a:cubicBezTo>
                  <a:pt x="11782" y="16911"/>
                  <a:pt x="11562" y="16691"/>
                  <a:pt x="11291" y="16691"/>
                </a:cubicBezTo>
                <a:cubicBezTo>
                  <a:pt x="11020" y="16691"/>
                  <a:pt x="10800" y="16911"/>
                  <a:pt x="10800" y="17182"/>
                </a:cubicBezTo>
                <a:cubicBezTo>
                  <a:pt x="10800" y="17453"/>
                  <a:pt x="11020" y="17673"/>
                  <a:pt x="11291" y="17673"/>
                </a:cubicBezTo>
                <a:moveTo>
                  <a:pt x="17673" y="18655"/>
                </a:moveTo>
                <a:lnTo>
                  <a:pt x="13745" y="18655"/>
                </a:lnTo>
                <a:lnTo>
                  <a:pt x="13745" y="12273"/>
                </a:lnTo>
                <a:cubicBezTo>
                  <a:pt x="13745" y="12002"/>
                  <a:pt x="13525" y="11782"/>
                  <a:pt x="13255" y="11782"/>
                </a:cubicBezTo>
                <a:lnTo>
                  <a:pt x="8345" y="11782"/>
                </a:lnTo>
                <a:cubicBezTo>
                  <a:pt x="8075" y="11782"/>
                  <a:pt x="7855" y="12002"/>
                  <a:pt x="7855" y="12273"/>
                </a:cubicBezTo>
                <a:lnTo>
                  <a:pt x="7855" y="18655"/>
                </a:lnTo>
                <a:lnTo>
                  <a:pt x="3927" y="18655"/>
                </a:lnTo>
                <a:lnTo>
                  <a:pt x="3927" y="8058"/>
                </a:lnTo>
                <a:lnTo>
                  <a:pt x="10800" y="1185"/>
                </a:lnTo>
                <a:lnTo>
                  <a:pt x="17673" y="8058"/>
                </a:lnTo>
                <a:cubicBezTo>
                  <a:pt x="17673" y="8058"/>
                  <a:pt x="17673" y="18655"/>
                  <a:pt x="17673" y="18655"/>
                </a:cubicBezTo>
                <a:close/>
                <a:moveTo>
                  <a:pt x="17673" y="20618"/>
                </a:moveTo>
                <a:lnTo>
                  <a:pt x="13745" y="20618"/>
                </a:lnTo>
                <a:lnTo>
                  <a:pt x="13745" y="19636"/>
                </a:lnTo>
                <a:lnTo>
                  <a:pt x="17673" y="19636"/>
                </a:lnTo>
                <a:cubicBezTo>
                  <a:pt x="17673" y="19636"/>
                  <a:pt x="17673" y="20618"/>
                  <a:pt x="17673" y="20618"/>
                </a:cubicBezTo>
                <a:close/>
                <a:moveTo>
                  <a:pt x="12764" y="20618"/>
                </a:moveTo>
                <a:lnTo>
                  <a:pt x="8836" y="20618"/>
                </a:lnTo>
                <a:lnTo>
                  <a:pt x="8836" y="12764"/>
                </a:lnTo>
                <a:lnTo>
                  <a:pt x="12764" y="12764"/>
                </a:lnTo>
                <a:cubicBezTo>
                  <a:pt x="12764" y="12764"/>
                  <a:pt x="12764" y="20618"/>
                  <a:pt x="12764" y="20618"/>
                </a:cubicBezTo>
                <a:close/>
                <a:moveTo>
                  <a:pt x="7855" y="20618"/>
                </a:moveTo>
                <a:lnTo>
                  <a:pt x="3927" y="20618"/>
                </a:lnTo>
                <a:lnTo>
                  <a:pt x="3927" y="19636"/>
                </a:lnTo>
                <a:lnTo>
                  <a:pt x="7855" y="19636"/>
                </a:lnTo>
                <a:cubicBezTo>
                  <a:pt x="7855" y="19636"/>
                  <a:pt x="7855" y="20618"/>
                  <a:pt x="7855" y="20618"/>
                </a:cubicBezTo>
                <a:close/>
                <a:moveTo>
                  <a:pt x="14727" y="1964"/>
                </a:moveTo>
                <a:lnTo>
                  <a:pt x="16691" y="1964"/>
                </a:lnTo>
                <a:lnTo>
                  <a:pt x="16691" y="5688"/>
                </a:lnTo>
                <a:lnTo>
                  <a:pt x="14727" y="3724"/>
                </a:lnTo>
                <a:cubicBezTo>
                  <a:pt x="14727" y="3724"/>
                  <a:pt x="14727" y="1964"/>
                  <a:pt x="14727" y="1964"/>
                </a:cubicBezTo>
                <a:close/>
                <a:moveTo>
                  <a:pt x="21456" y="10453"/>
                </a:moveTo>
                <a:lnTo>
                  <a:pt x="17673" y="6670"/>
                </a:lnTo>
                <a:lnTo>
                  <a:pt x="17673" y="1473"/>
                </a:lnTo>
                <a:cubicBezTo>
                  <a:pt x="17673" y="1202"/>
                  <a:pt x="17453" y="982"/>
                  <a:pt x="17182" y="982"/>
                </a:cubicBezTo>
                <a:lnTo>
                  <a:pt x="14236" y="982"/>
                </a:lnTo>
                <a:cubicBezTo>
                  <a:pt x="13966" y="982"/>
                  <a:pt x="13745" y="1202"/>
                  <a:pt x="13745" y="1473"/>
                </a:cubicBezTo>
                <a:lnTo>
                  <a:pt x="13745" y="2742"/>
                </a:lnTo>
                <a:lnTo>
                  <a:pt x="11147" y="144"/>
                </a:lnTo>
                <a:cubicBezTo>
                  <a:pt x="11058" y="55"/>
                  <a:pt x="10935" y="0"/>
                  <a:pt x="10800" y="0"/>
                </a:cubicBezTo>
                <a:cubicBezTo>
                  <a:pt x="10665" y="0"/>
                  <a:pt x="10542" y="55"/>
                  <a:pt x="10453" y="144"/>
                </a:cubicBezTo>
                <a:lnTo>
                  <a:pt x="144" y="10453"/>
                </a:lnTo>
                <a:cubicBezTo>
                  <a:pt x="55" y="10542"/>
                  <a:pt x="0" y="10665"/>
                  <a:pt x="0" y="10800"/>
                </a:cubicBezTo>
                <a:cubicBezTo>
                  <a:pt x="0" y="11072"/>
                  <a:pt x="220" y="11291"/>
                  <a:pt x="491" y="11291"/>
                </a:cubicBezTo>
                <a:cubicBezTo>
                  <a:pt x="626" y="11291"/>
                  <a:pt x="749" y="11236"/>
                  <a:pt x="838" y="11147"/>
                </a:cubicBezTo>
                <a:lnTo>
                  <a:pt x="2945" y="9040"/>
                </a:lnTo>
                <a:lnTo>
                  <a:pt x="2945" y="21109"/>
                </a:lnTo>
                <a:cubicBezTo>
                  <a:pt x="2945" y="21381"/>
                  <a:pt x="3166" y="21600"/>
                  <a:pt x="3436" y="21600"/>
                </a:cubicBezTo>
                <a:lnTo>
                  <a:pt x="18164" y="21600"/>
                </a:lnTo>
                <a:cubicBezTo>
                  <a:pt x="18434" y="21600"/>
                  <a:pt x="18655" y="21381"/>
                  <a:pt x="18655" y="21109"/>
                </a:cubicBezTo>
                <a:lnTo>
                  <a:pt x="18655" y="9040"/>
                </a:lnTo>
                <a:lnTo>
                  <a:pt x="20762" y="11147"/>
                </a:lnTo>
                <a:cubicBezTo>
                  <a:pt x="20851" y="11236"/>
                  <a:pt x="20974" y="11291"/>
                  <a:pt x="21109" y="11291"/>
                </a:cubicBezTo>
                <a:cubicBezTo>
                  <a:pt x="21380" y="11291"/>
                  <a:pt x="21600" y="11072"/>
                  <a:pt x="21600" y="10800"/>
                </a:cubicBezTo>
                <a:cubicBezTo>
                  <a:pt x="21600" y="10665"/>
                  <a:pt x="21545" y="10542"/>
                  <a:pt x="21456" y="10453"/>
                </a:cubicBezTo>
              </a:path>
            </a:pathLst>
          </a:custGeom>
          <a:solidFill>
            <a:srgbClr val="53585F"/>
          </a:solidFill>
          <a:ln w="12700">
            <a:miter lim="400000"/>
          </a:ln>
        </p:spPr>
        <p:txBody>
          <a:bodyPr lIns="14284" tIns="14284" rIns="14284" bIns="14284" anchor="ctr"/>
          <a:lstStyle/>
          <a:p>
            <a:pPr defTabSz="17139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/>
          </a:p>
        </p:txBody>
      </p:sp>
      <p:sp>
        <p:nvSpPr>
          <p:cNvPr id="9" name="Espace réservé de la date 8"/>
          <p:cNvSpPr>
            <a:spLocks noGrp="1"/>
          </p:cNvSpPr>
          <p:nvPr>
            <p:ph type="dt" sz="half" idx="10"/>
          </p:nvPr>
        </p:nvSpPr>
        <p:spPr>
          <a:xfrm>
            <a:off x="346640" y="6468656"/>
            <a:ext cx="3898776" cy="313010"/>
          </a:xfrm>
        </p:spPr>
        <p:txBody>
          <a:bodyPr/>
          <a:lstStyle/>
          <a:p>
            <a:r>
              <a:rPr lang="fr-FR" dirty="0"/>
              <a:t>Guide utilisateur Espace Action Sociale  de l’ANCV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4B085DAD-C003-90E2-923E-F6526BFB0102}"/>
              </a:ext>
            </a:extLst>
          </p:cNvPr>
          <p:cNvSpPr txBox="1"/>
          <p:nvPr/>
        </p:nvSpPr>
        <p:spPr>
          <a:xfrm>
            <a:off x="5004049" y="1714450"/>
            <a:ext cx="3744416" cy="4315897"/>
          </a:xfrm>
          <a:prstGeom prst="round2Diag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Blip>
                <a:blip r:embed="rId4"/>
              </a:buBlip>
            </a:pPr>
            <a:r>
              <a:rPr lang="fr-FR" sz="1400" b="1" dirty="0">
                <a:solidFill>
                  <a:srgbClr val="FF0000"/>
                </a:solidFill>
              </a:rPr>
              <a:t>Email envoyé à l’utilisateur principal du PDP rattaché à votre TDR</a:t>
            </a:r>
          </a:p>
          <a:p>
            <a:pPr marL="285750" indent="-285750" algn="just">
              <a:buFont typeface="Wingdings" panose="05000000000000000000" pitchFamily="2" charset="2"/>
              <a:buChar char="à"/>
            </a:pPr>
            <a:r>
              <a:rPr lang="fr-FR" sz="1400" b="1" dirty="0">
                <a:sym typeface="Wingdings" panose="05000000000000000000" pitchFamily="2" charset="2"/>
              </a:rPr>
              <a:t>Le mail est transmis, la durée de validité du lien est de 72h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fr-FR" sz="1400" b="1" dirty="0">
                <a:sym typeface="Wingdings" panose="05000000000000000000" pitchFamily="2" charset="2"/>
              </a:rPr>
              <a:t>L’expéditeur est « nepasrepondre_noreply@ancv.fr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fr-FR" sz="1400" b="1" dirty="0">
                <a:sym typeface="Wingdings" panose="05000000000000000000" pitchFamily="2" charset="2"/>
              </a:rPr>
              <a:t>Vérifier les SPAM et les indésirables si le mail n’arrive pas.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fr-FR" sz="1400" b="1" dirty="0">
                <a:sym typeface="Wingdings" panose="05000000000000000000" pitchFamily="2" charset="2"/>
              </a:rPr>
              <a:t>Certaines règles de sécurité nécessitent l’intervention des services informatiques de l’organisme destinataire quand l’adresse mail est gérée par une organisation (type @villedeparis.fr par exemple)  </a:t>
            </a:r>
          </a:p>
          <a:p>
            <a:pPr algn="just"/>
            <a:endParaRPr lang="fr-FR" sz="1400" b="1" dirty="0">
              <a:sym typeface="Wingdings" panose="05000000000000000000" pitchFamily="2" charset="2"/>
            </a:endParaRPr>
          </a:p>
          <a:p>
            <a:r>
              <a:rPr lang="fr-FR" sz="1400" b="1" dirty="0">
                <a:sym typeface="Wingdings" panose="05000000000000000000" pitchFamily="2" charset="2"/>
              </a:rPr>
              <a:t>L’utilisateur invité doit cliquer sur le bouton </a:t>
            </a:r>
            <a:r>
              <a:rPr lang="fr-FR" sz="1400" b="1" u="sng" dirty="0">
                <a:sym typeface="Wingdings" panose="05000000000000000000" pitchFamily="2" charset="2"/>
              </a:rPr>
              <a:t>« créer mon compte »</a:t>
            </a:r>
          </a:p>
          <a:p>
            <a:pPr algn="just"/>
            <a:endParaRPr lang="fr-FR" sz="1400" b="1" dirty="0">
              <a:sym typeface="Wingdings" panose="05000000000000000000" pitchFamily="2" charset="2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6F86308-13A0-C166-C5B6-AAE8D931D90B}"/>
              </a:ext>
            </a:extLst>
          </p:cNvPr>
          <p:cNvSpPr/>
          <p:nvPr/>
        </p:nvSpPr>
        <p:spPr>
          <a:xfrm>
            <a:off x="1137803" y="1211656"/>
            <a:ext cx="69348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fr-FR" sz="14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TDR a validé le rattachement de votre organisation, vous pouvez créer votre compte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A93138B-7CD9-3A23-5267-B44EE8DD4C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838" y="1858418"/>
            <a:ext cx="3746966" cy="36596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Graphique 6" descr="Index pointant vers la droite vu du côté du dos de la main avec un remplissage uni">
            <a:extLst>
              <a:ext uri="{FF2B5EF4-FFF2-40B4-BE49-F238E27FC236}">
                <a16:creationId xmlns:a16="http://schemas.microsoft.com/office/drawing/2014/main" id="{594D36F2-B1FF-3BCC-4007-F2E3AB9CE1A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3464531">
            <a:off x="3070038" y="4159286"/>
            <a:ext cx="744786" cy="744786"/>
          </a:xfrm>
          <a:prstGeom prst="rect">
            <a:avLst/>
          </a:prstGeom>
        </p:spPr>
      </p:pic>
      <p:grpSp>
        <p:nvGrpSpPr>
          <p:cNvPr id="5" name="Groupe 4">
            <a:extLst>
              <a:ext uri="{FF2B5EF4-FFF2-40B4-BE49-F238E27FC236}">
                <a16:creationId xmlns:a16="http://schemas.microsoft.com/office/drawing/2014/main" id="{1EF2AFB6-82C7-F56B-3AFD-341C5A36B9E4}"/>
              </a:ext>
            </a:extLst>
          </p:cNvPr>
          <p:cNvGrpSpPr/>
          <p:nvPr/>
        </p:nvGrpSpPr>
        <p:grpSpPr>
          <a:xfrm>
            <a:off x="-57320" y="2348880"/>
            <a:ext cx="276999" cy="2348880"/>
            <a:chOff x="-57320" y="2348880"/>
            <a:chExt cx="276999" cy="234888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B1A03F7-DAED-9543-F736-3154B4D3A9EE}"/>
                </a:ext>
              </a:extLst>
            </p:cNvPr>
            <p:cNvSpPr/>
            <p:nvPr/>
          </p:nvSpPr>
          <p:spPr>
            <a:xfrm>
              <a:off x="-6193" y="2348880"/>
              <a:ext cx="179513" cy="234888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accent4"/>
                </a:solidFill>
              </a:endParaRPr>
            </a:p>
          </p:txBody>
        </p:sp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0C6440F9-8D65-01F3-11EC-671ED910771D}"/>
                </a:ext>
              </a:extLst>
            </p:cNvPr>
            <p:cNvSpPr txBox="1"/>
            <p:nvPr/>
          </p:nvSpPr>
          <p:spPr>
            <a:xfrm rot="16200000">
              <a:off x="-673300" y="3468915"/>
              <a:ext cx="15089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b="1" dirty="0">
                  <a:solidFill>
                    <a:schemeClr val="bg1"/>
                  </a:solidFill>
                </a:rPr>
                <a:t> </a:t>
              </a:r>
              <a:r>
                <a:rPr lang="fr-FR" sz="1200" dirty="0">
                  <a:solidFill>
                    <a:schemeClr val="bg1"/>
                  </a:solidFill>
                </a:rPr>
                <a:t>SIREN   Différent</a:t>
              </a: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C65E152E-8E78-9CC9-8A9C-41A94DA8575D}"/>
              </a:ext>
            </a:extLst>
          </p:cNvPr>
          <p:cNvSpPr/>
          <p:nvPr/>
        </p:nvSpPr>
        <p:spPr>
          <a:xfrm>
            <a:off x="1547664" y="250313"/>
            <a:ext cx="63494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cap="all" dirty="0">
                <a:solidFill>
                  <a:schemeClr val="accent3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01 – </a:t>
            </a:r>
            <a:r>
              <a:rPr lang="en-US" sz="1600" b="1" cap="all" dirty="0" err="1">
                <a:solidFill>
                  <a:schemeClr val="accent3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</a:t>
            </a:r>
            <a:r>
              <a:rPr lang="en-US" sz="1600" b="1" cap="all" dirty="0">
                <a:solidFill>
                  <a:schemeClr val="accent3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tant que </a:t>
            </a:r>
            <a:r>
              <a:rPr lang="en-US" sz="1600" b="1" cap="all" dirty="0" err="1">
                <a:solidFill>
                  <a:schemeClr val="accent3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porteurs</a:t>
            </a:r>
            <a:r>
              <a:rPr lang="en-US" sz="1600" b="1" cap="all" dirty="0">
                <a:solidFill>
                  <a:schemeClr val="accent3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 </a:t>
            </a:r>
            <a:r>
              <a:rPr lang="en-US" sz="1600" b="1" cap="all" dirty="0" err="1">
                <a:solidFill>
                  <a:schemeClr val="accent3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projet</a:t>
            </a:r>
            <a:r>
              <a:rPr lang="en-US" sz="1600" b="1" cap="all" dirty="0">
                <a:solidFill>
                  <a:schemeClr val="accent3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(PDP) </a:t>
            </a:r>
            <a:r>
              <a:rPr lang="en-US" sz="1600" b="1" cap="all" dirty="0" err="1">
                <a:solidFill>
                  <a:schemeClr val="accent3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invité</a:t>
            </a:r>
            <a:endParaRPr lang="fr-FR" sz="1600" b="1" cap="all" dirty="0">
              <a:solidFill>
                <a:schemeClr val="accent3"/>
              </a:solidFill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63F193C-FB44-ADAC-171F-AC3720177103}"/>
              </a:ext>
            </a:extLst>
          </p:cNvPr>
          <p:cNvSpPr/>
          <p:nvPr/>
        </p:nvSpPr>
        <p:spPr>
          <a:xfrm>
            <a:off x="1440604" y="717076"/>
            <a:ext cx="65157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fr-FR" sz="1400" b="1" dirty="0"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tant que PDP : je crée mon compte</a:t>
            </a:r>
          </a:p>
        </p:txBody>
      </p:sp>
      <p:pic>
        <p:nvPicPr>
          <p:cNvPr id="14" name="Graphique 13" descr="Adresse de courrier avec un remplissage uni">
            <a:extLst>
              <a:ext uri="{FF2B5EF4-FFF2-40B4-BE49-F238E27FC236}">
                <a16:creationId xmlns:a16="http://schemas.microsoft.com/office/drawing/2014/main" id="{B5018338-F14F-B1A3-E192-D35099FA892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76574" y="1444026"/>
            <a:ext cx="698159" cy="698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1131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Connecteur droit 41"/>
          <p:cNvCxnSpPr/>
          <p:nvPr/>
        </p:nvCxnSpPr>
        <p:spPr>
          <a:xfrm flipV="1">
            <a:off x="1547664" y="984739"/>
            <a:ext cx="6194583" cy="7350"/>
          </a:xfrm>
          <a:prstGeom prst="line">
            <a:avLst/>
          </a:prstGeom>
          <a:ln w="19050">
            <a:solidFill>
              <a:schemeClr val="accent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-1" y="0"/>
            <a:ext cx="179513" cy="234888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4"/>
              </a:solidFill>
            </a:endParaRPr>
          </a:p>
        </p:txBody>
      </p:sp>
      <p:sp>
        <p:nvSpPr>
          <p:cNvPr id="12" name="Espace réservé du numéro de diapositive 1">
            <a:extLst>
              <a:ext uri="{FF2B5EF4-FFF2-40B4-BE49-F238E27FC236}">
                <a16:creationId xmlns:a16="http://schemas.microsoft.com/office/drawing/2014/main" id="{D78A4ADB-2E73-4CA6-9D78-C00740A58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74904" y="6453336"/>
            <a:ext cx="2133600" cy="365125"/>
          </a:xfrm>
        </p:spPr>
        <p:txBody>
          <a:bodyPr/>
          <a:lstStyle/>
          <a:p>
            <a:fld id="{D4E683EE-B467-461D-8A15-0D56E0BE7128}" type="slidenum">
              <a:rPr lang="fr-FR" smtClean="0"/>
              <a:pPr/>
              <a:t>8</a:t>
            </a:fld>
            <a:endParaRPr lang="fr-FR" dirty="0"/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2247" y="241256"/>
            <a:ext cx="1006217" cy="864096"/>
          </a:xfrm>
          <a:prstGeom prst="rect">
            <a:avLst/>
          </a:prstGeom>
        </p:spPr>
      </p:pic>
      <p:sp>
        <p:nvSpPr>
          <p:cNvPr id="22" name="Oval 5"/>
          <p:cNvSpPr/>
          <p:nvPr/>
        </p:nvSpPr>
        <p:spPr>
          <a:xfrm>
            <a:off x="346640" y="53087"/>
            <a:ext cx="1026114" cy="102611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1350"/>
          </a:p>
        </p:txBody>
      </p:sp>
      <p:sp>
        <p:nvSpPr>
          <p:cNvPr id="26" name="Oval 63"/>
          <p:cNvSpPr/>
          <p:nvPr/>
        </p:nvSpPr>
        <p:spPr>
          <a:xfrm>
            <a:off x="480999" y="190630"/>
            <a:ext cx="768911" cy="768911"/>
          </a:xfrm>
          <a:prstGeom prst="ellipse">
            <a:avLst/>
          </a:prstGeom>
          <a:solidFill>
            <a:srgbClr val="DBD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1350"/>
          </a:p>
        </p:txBody>
      </p:sp>
      <p:sp>
        <p:nvSpPr>
          <p:cNvPr id="31" name="Shape 2525"/>
          <p:cNvSpPr/>
          <p:nvPr/>
        </p:nvSpPr>
        <p:spPr>
          <a:xfrm>
            <a:off x="675838" y="349358"/>
            <a:ext cx="367718" cy="3677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291" y="17673"/>
                </a:moveTo>
                <a:cubicBezTo>
                  <a:pt x="11562" y="17673"/>
                  <a:pt x="11782" y="17453"/>
                  <a:pt x="11782" y="17182"/>
                </a:cubicBezTo>
                <a:cubicBezTo>
                  <a:pt x="11782" y="16911"/>
                  <a:pt x="11562" y="16691"/>
                  <a:pt x="11291" y="16691"/>
                </a:cubicBezTo>
                <a:cubicBezTo>
                  <a:pt x="11020" y="16691"/>
                  <a:pt x="10800" y="16911"/>
                  <a:pt x="10800" y="17182"/>
                </a:cubicBezTo>
                <a:cubicBezTo>
                  <a:pt x="10800" y="17453"/>
                  <a:pt x="11020" y="17673"/>
                  <a:pt x="11291" y="17673"/>
                </a:cubicBezTo>
                <a:moveTo>
                  <a:pt x="17673" y="18655"/>
                </a:moveTo>
                <a:lnTo>
                  <a:pt x="13745" y="18655"/>
                </a:lnTo>
                <a:lnTo>
                  <a:pt x="13745" y="12273"/>
                </a:lnTo>
                <a:cubicBezTo>
                  <a:pt x="13745" y="12002"/>
                  <a:pt x="13525" y="11782"/>
                  <a:pt x="13255" y="11782"/>
                </a:cubicBezTo>
                <a:lnTo>
                  <a:pt x="8345" y="11782"/>
                </a:lnTo>
                <a:cubicBezTo>
                  <a:pt x="8075" y="11782"/>
                  <a:pt x="7855" y="12002"/>
                  <a:pt x="7855" y="12273"/>
                </a:cubicBezTo>
                <a:lnTo>
                  <a:pt x="7855" y="18655"/>
                </a:lnTo>
                <a:lnTo>
                  <a:pt x="3927" y="18655"/>
                </a:lnTo>
                <a:lnTo>
                  <a:pt x="3927" y="8058"/>
                </a:lnTo>
                <a:lnTo>
                  <a:pt x="10800" y="1185"/>
                </a:lnTo>
                <a:lnTo>
                  <a:pt x="17673" y="8058"/>
                </a:lnTo>
                <a:cubicBezTo>
                  <a:pt x="17673" y="8058"/>
                  <a:pt x="17673" y="18655"/>
                  <a:pt x="17673" y="18655"/>
                </a:cubicBezTo>
                <a:close/>
                <a:moveTo>
                  <a:pt x="17673" y="20618"/>
                </a:moveTo>
                <a:lnTo>
                  <a:pt x="13745" y="20618"/>
                </a:lnTo>
                <a:lnTo>
                  <a:pt x="13745" y="19636"/>
                </a:lnTo>
                <a:lnTo>
                  <a:pt x="17673" y="19636"/>
                </a:lnTo>
                <a:cubicBezTo>
                  <a:pt x="17673" y="19636"/>
                  <a:pt x="17673" y="20618"/>
                  <a:pt x="17673" y="20618"/>
                </a:cubicBezTo>
                <a:close/>
                <a:moveTo>
                  <a:pt x="12764" y="20618"/>
                </a:moveTo>
                <a:lnTo>
                  <a:pt x="8836" y="20618"/>
                </a:lnTo>
                <a:lnTo>
                  <a:pt x="8836" y="12764"/>
                </a:lnTo>
                <a:lnTo>
                  <a:pt x="12764" y="12764"/>
                </a:lnTo>
                <a:cubicBezTo>
                  <a:pt x="12764" y="12764"/>
                  <a:pt x="12764" y="20618"/>
                  <a:pt x="12764" y="20618"/>
                </a:cubicBezTo>
                <a:close/>
                <a:moveTo>
                  <a:pt x="7855" y="20618"/>
                </a:moveTo>
                <a:lnTo>
                  <a:pt x="3927" y="20618"/>
                </a:lnTo>
                <a:lnTo>
                  <a:pt x="3927" y="19636"/>
                </a:lnTo>
                <a:lnTo>
                  <a:pt x="7855" y="19636"/>
                </a:lnTo>
                <a:cubicBezTo>
                  <a:pt x="7855" y="19636"/>
                  <a:pt x="7855" y="20618"/>
                  <a:pt x="7855" y="20618"/>
                </a:cubicBezTo>
                <a:close/>
                <a:moveTo>
                  <a:pt x="14727" y="1964"/>
                </a:moveTo>
                <a:lnTo>
                  <a:pt x="16691" y="1964"/>
                </a:lnTo>
                <a:lnTo>
                  <a:pt x="16691" y="5688"/>
                </a:lnTo>
                <a:lnTo>
                  <a:pt x="14727" y="3724"/>
                </a:lnTo>
                <a:cubicBezTo>
                  <a:pt x="14727" y="3724"/>
                  <a:pt x="14727" y="1964"/>
                  <a:pt x="14727" y="1964"/>
                </a:cubicBezTo>
                <a:close/>
                <a:moveTo>
                  <a:pt x="21456" y="10453"/>
                </a:moveTo>
                <a:lnTo>
                  <a:pt x="17673" y="6670"/>
                </a:lnTo>
                <a:lnTo>
                  <a:pt x="17673" y="1473"/>
                </a:lnTo>
                <a:cubicBezTo>
                  <a:pt x="17673" y="1202"/>
                  <a:pt x="17453" y="982"/>
                  <a:pt x="17182" y="982"/>
                </a:cubicBezTo>
                <a:lnTo>
                  <a:pt x="14236" y="982"/>
                </a:lnTo>
                <a:cubicBezTo>
                  <a:pt x="13966" y="982"/>
                  <a:pt x="13745" y="1202"/>
                  <a:pt x="13745" y="1473"/>
                </a:cubicBezTo>
                <a:lnTo>
                  <a:pt x="13745" y="2742"/>
                </a:lnTo>
                <a:lnTo>
                  <a:pt x="11147" y="144"/>
                </a:lnTo>
                <a:cubicBezTo>
                  <a:pt x="11058" y="55"/>
                  <a:pt x="10935" y="0"/>
                  <a:pt x="10800" y="0"/>
                </a:cubicBezTo>
                <a:cubicBezTo>
                  <a:pt x="10665" y="0"/>
                  <a:pt x="10542" y="55"/>
                  <a:pt x="10453" y="144"/>
                </a:cubicBezTo>
                <a:lnTo>
                  <a:pt x="144" y="10453"/>
                </a:lnTo>
                <a:cubicBezTo>
                  <a:pt x="55" y="10542"/>
                  <a:pt x="0" y="10665"/>
                  <a:pt x="0" y="10800"/>
                </a:cubicBezTo>
                <a:cubicBezTo>
                  <a:pt x="0" y="11072"/>
                  <a:pt x="220" y="11291"/>
                  <a:pt x="491" y="11291"/>
                </a:cubicBezTo>
                <a:cubicBezTo>
                  <a:pt x="626" y="11291"/>
                  <a:pt x="749" y="11236"/>
                  <a:pt x="838" y="11147"/>
                </a:cubicBezTo>
                <a:lnTo>
                  <a:pt x="2945" y="9040"/>
                </a:lnTo>
                <a:lnTo>
                  <a:pt x="2945" y="21109"/>
                </a:lnTo>
                <a:cubicBezTo>
                  <a:pt x="2945" y="21381"/>
                  <a:pt x="3166" y="21600"/>
                  <a:pt x="3436" y="21600"/>
                </a:cubicBezTo>
                <a:lnTo>
                  <a:pt x="18164" y="21600"/>
                </a:lnTo>
                <a:cubicBezTo>
                  <a:pt x="18434" y="21600"/>
                  <a:pt x="18655" y="21381"/>
                  <a:pt x="18655" y="21109"/>
                </a:cubicBezTo>
                <a:lnTo>
                  <a:pt x="18655" y="9040"/>
                </a:lnTo>
                <a:lnTo>
                  <a:pt x="20762" y="11147"/>
                </a:lnTo>
                <a:cubicBezTo>
                  <a:pt x="20851" y="11236"/>
                  <a:pt x="20974" y="11291"/>
                  <a:pt x="21109" y="11291"/>
                </a:cubicBezTo>
                <a:cubicBezTo>
                  <a:pt x="21380" y="11291"/>
                  <a:pt x="21600" y="11072"/>
                  <a:pt x="21600" y="10800"/>
                </a:cubicBezTo>
                <a:cubicBezTo>
                  <a:pt x="21600" y="10665"/>
                  <a:pt x="21545" y="10542"/>
                  <a:pt x="21456" y="10453"/>
                </a:cubicBezTo>
              </a:path>
            </a:pathLst>
          </a:custGeom>
          <a:solidFill>
            <a:srgbClr val="53585F"/>
          </a:solidFill>
          <a:ln w="12700">
            <a:miter lim="400000"/>
          </a:ln>
        </p:spPr>
        <p:txBody>
          <a:bodyPr lIns="14284" tIns="14284" rIns="14284" bIns="14284" anchor="ctr"/>
          <a:lstStyle/>
          <a:p>
            <a:pPr defTabSz="17139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/>
          </a:p>
        </p:txBody>
      </p:sp>
      <p:sp>
        <p:nvSpPr>
          <p:cNvPr id="9" name="Espace réservé de la date 8"/>
          <p:cNvSpPr>
            <a:spLocks noGrp="1"/>
          </p:cNvSpPr>
          <p:nvPr>
            <p:ph type="dt" sz="half" idx="10"/>
          </p:nvPr>
        </p:nvSpPr>
        <p:spPr>
          <a:xfrm>
            <a:off x="346640" y="6468656"/>
            <a:ext cx="3898776" cy="313010"/>
          </a:xfrm>
        </p:spPr>
        <p:txBody>
          <a:bodyPr/>
          <a:lstStyle/>
          <a:p>
            <a:r>
              <a:rPr lang="fr-FR" dirty="0"/>
              <a:t>Guide utilisateur Espace Action Sociale  de l’ANCV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4B085DAD-C003-90E2-923E-F6526BFB0102}"/>
              </a:ext>
            </a:extLst>
          </p:cNvPr>
          <p:cNvSpPr txBox="1"/>
          <p:nvPr/>
        </p:nvSpPr>
        <p:spPr>
          <a:xfrm>
            <a:off x="5004049" y="1714450"/>
            <a:ext cx="3744416" cy="2485787"/>
          </a:xfrm>
          <a:prstGeom prst="round2Diag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Blip>
                <a:blip r:embed="rId4"/>
              </a:buBlip>
            </a:pPr>
            <a:r>
              <a:rPr lang="fr-FR" sz="1400" b="1" dirty="0">
                <a:solidFill>
                  <a:srgbClr val="FF0000"/>
                </a:solidFill>
              </a:rPr>
              <a:t>Fiche création du compte</a:t>
            </a:r>
          </a:p>
          <a:p>
            <a:pPr marL="285750" indent="-285750" algn="just">
              <a:buFont typeface="Wingdings" panose="05000000000000000000" pitchFamily="2" charset="2"/>
              <a:buChar char="à"/>
            </a:pPr>
            <a:r>
              <a:rPr lang="fr-FR" sz="1400" b="1" dirty="0">
                <a:sym typeface="Wingdings" panose="05000000000000000000" pitchFamily="2" charset="2"/>
              </a:rPr>
              <a:t>L’utilisateur complète sa fiche en</a:t>
            </a:r>
          </a:p>
          <a:p>
            <a:pPr marL="742950" lvl="1" indent="-285750" algn="just">
              <a:buFont typeface="Wingdings" panose="05000000000000000000" pitchFamily="2" charset="2"/>
              <a:buChar char="à"/>
            </a:pPr>
            <a:r>
              <a:rPr lang="fr-FR" sz="1400" b="1" dirty="0">
                <a:sym typeface="Wingdings" panose="05000000000000000000" pitchFamily="2" charset="2"/>
              </a:rPr>
              <a:t>Confirmant son adresse mail</a:t>
            </a:r>
          </a:p>
          <a:p>
            <a:pPr marL="742950" lvl="1" indent="-285750" algn="just">
              <a:buFont typeface="Wingdings" panose="05000000000000000000" pitchFamily="2" charset="2"/>
              <a:buChar char="à"/>
            </a:pPr>
            <a:r>
              <a:rPr lang="fr-FR" sz="1400" b="1" dirty="0">
                <a:sym typeface="Wingdings" panose="05000000000000000000" pitchFamily="2" charset="2"/>
              </a:rPr>
              <a:t>En créant son identifiant (login)</a:t>
            </a:r>
          </a:p>
          <a:p>
            <a:pPr marL="742950" lvl="1" indent="-285750" algn="just">
              <a:buFont typeface="Wingdings" panose="05000000000000000000" pitchFamily="2" charset="2"/>
              <a:buChar char="à"/>
            </a:pPr>
            <a:r>
              <a:rPr lang="fr-FR" sz="1400" b="1" dirty="0">
                <a:sym typeface="Wingdings" panose="05000000000000000000" pitchFamily="2" charset="2"/>
              </a:rPr>
              <a:t>En choisissant son mot de passe</a:t>
            </a:r>
          </a:p>
          <a:p>
            <a:pPr marL="742950" lvl="1" indent="-285750" algn="just">
              <a:buFont typeface="Wingdings" panose="05000000000000000000" pitchFamily="2" charset="2"/>
              <a:buChar char="à"/>
            </a:pPr>
            <a:r>
              <a:rPr lang="fr-FR" sz="1400" b="1" dirty="0">
                <a:sym typeface="Wingdings" panose="05000000000000000000" pitchFamily="2" charset="2"/>
              </a:rPr>
              <a:t>En validant son consentement</a:t>
            </a:r>
          </a:p>
          <a:p>
            <a:pPr marL="742950" lvl="1" indent="-285750" algn="just">
              <a:buFont typeface="Wingdings" panose="05000000000000000000" pitchFamily="2" charset="2"/>
              <a:buChar char="à"/>
            </a:pPr>
            <a:endParaRPr lang="fr-FR" sz="1400" b="1" dirty="0">
              <a:sym typeface="Wingdings" panose="05000000000000000000" pitchFamily="2" charset="2"/>
            </a:endParaRPr>
          </a:p>
          <a:p>
            <a:pPr marL="742950" lvl="1" indent="-285750" algn="just">
              <a:buFont typeface="Wingdings" panose="05000000000000000000" pitchFamily="2" charset="2"/>
              <a:buChar char="à"/>
            </a:pPr>
            <a:r>
              <a:rPr lang="fr-FR" sz="1400" b="1" dirty="0">
                <a:sym typeface="Wingdings" panose="05000000000000000000" pitchFamily="2" charset="2"/>
              </a:rPr>
              <a:t>Puis en cliquant sur  </a:t>
            </a:r>
          </a:p>
          <a:p>
            <a:pPr algn="just"/>
            <a:endParaRPr lang="fr-FR" sz="1400" b="1" dirty="0">
              <a:sym typeface="Wingdings" panose="05000000000000000000" pitchFamily="2" charset="2"/>
            </a:endParaRPr>
          </a:p>
          <a:p>
            <a:pPr algn="just"/>
            <a:endParaRPr lang="fr-FR" sz="1400" b="1" dirty="0">
              <a:sym typeface="Wingdings" panose="05000000000000000000" pitchFamily="2" charset="2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4E67C77-6FE0-19E0-73B9-86F5AADD42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848" y="1237929"/>
            <a:ext cx="4243152" cy="33135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4618CB67-2FBF-C29D-6E1A-1579690AD4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6339" y="4648357"/>
            <a:ext cx="4226305" cy="20481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Graphique 6" descr="Index pointant vers la droite vu du côté du dos de la main avec un remplissage uni">
            <a:extLst>
              <a:ext uri="{FF2B5EF4-FFF2-40B4-BE49-F238E27FC236}">
                <a16:creationId xmlns:a16="http://schemas.microsoft.com/office/drawing/2014/main" id="{594D36F2-B1FF-3BCC-4007-F2E3AB9CE1A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8398031">
            <a:off x="3373564" y="5913981"/>
            <a:ext cx="744786" cy="744786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50CF35A8-C1B8-1A09-F69A-A50F035DDFF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25574" y="3558391"/>
            <a:ext cx="1485900" cy="50482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129C3E56-CBA4-E5E7-4FA4-61E3E0033FC3}"/>
              </a:ext>
            </a:extLst>
          </p:cNvPr>
          <p:cNvSpPr/>
          <p:nvPr/>
        </p:nvSpPr>
        <p:spPr>
          <a:xfrm>
            <a:off x="5103787" y="1174440"/>
            <a:ext cx="29703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fr-FR" sz="14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créer le compte utilisateur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CC89AD9B-369C-3174-173E-04EA05A46011}"/>
              </a:ext>
            </a:extLst>
          </p:cNvPr>
          <p:cNvGrpSpPr/>
          <p:nvPr/>
        </p:nvGrpSpPr>
        <p:grpSpPr>
          <a:xfrm>
            <a:off x="-57320" y="2348880"/>
            <a:ext cx="276999" cy="2348880"/>
            <a:chOff x="-57320" y="2348880"/>
            <a:chExt cx="276999" cy="234888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B70A489-B725-8AC6-43D6-3C48D57BA849}"/>
                </a:ext>
              </a:extLst>
            </p:cNvPr>
            <p:cNvSpPr/>
            <p:nvPr/>
          </p:nvSpPr>
          <p:spPr>
            <a:xfrm>
              <a:off x="-6193" y="2348880"/>
              <a:ext cx="179513" cy="234888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accent4"/>
                </a:solidFill>
              </a:endParaRPr>
            </a:p>
          </p:txBody>
        </p:sp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C1067457-68E7-52F2-DF31-60822046A264}"/>
                </a:ext>
              </a:extLst>
            </p:cNvPr>
            <p:cNvSpPr txBox="1"/>
            <p:nvPr/>
          </p:nvSpPr>
          <p:spPr>
            <a:xfrm rot="16200000">
              <a:off x="-673300" y="3468915"/>
              <a:ext cx="15089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b="1" dirty="0">
                  <a:solidFill>
                    <a:schemeClr val="bg1"/>
                  </a:solidFill>
                </a:rPr>
                <a:t> </a:t>
              </a:r>
              <a:r>
                <a:rPr lang="fr-FR" sz="1200" dirty="0">
                  <a:solidFill>
                    <a:schemeClr val="bg1"/>
                  </a:solidFill>
                </a:rPr>
                <a:t>SIREN   Différent</a:t>
              </a: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F6B08CB7-9704-FA0D-3EEC-80CB395A8497}"/>
              </a:ext>
            </a:extLst>
          </p:cNvPr>
          <p:cNvSpPr/>
          <p:nvPr/>
        </p:nvSpPr>
        <p:spPr>
          <a:xfrm>
            <a:off x="1547664" y="250313"/>
            <a:ext cx="63494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cap="all" dirty="0">
                <a:solidFill>
                  <a:schemeClr val="accent3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01 – </a:t>
            </a:r>
            <a:r>
              <a:rPr lang="en-US" sz="1600" b="1" cap="all" dirty="0" err="1">
                <a:solidFill>
                  <a:schemeClr val="accent3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</a:t>
            </a:r>
            <a:r>
              <a:rPr lang="en-US" sz="1600" b="1" cap="all" dirty="0">
                <a:solidFill>
                  <a:schemeClr val="accent3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tant que </a:t>
            </a:r>
            <a:r>
              <a:rPr lang="en-US" sz="1600" b="1" cap="all" dirty="0" err="1">
                <a:solidFill>
                  <a:schemeClr val="accent3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porteurs</a:t>
            </a:r>
            <a:r>
              <a:rPr lang="en-US" sz="1600" b="1" cap="all" dirty="0">
                <a:solidFill>
                  <a:schemeClr val="accent3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 </a:t>
            </a:r>
            <a:r>
              <a:rPr lang="en-US" sz="1600" b="1" cap="all" dirty="0" err="1">
                <a:solidFill>
                  <a:schemeClr val="accent3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projet</a:t>
            </a:r>
            <a:r>
              <a:rPr lang="en-US" sz="1600" b="1" cap="all" dirty="0">
                <a:solidFill>
                  <a:schemeClr val="accent3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(PDP) </a:t>
            </a:r>
            <a:r>
              <a:rPr lang="en-US" sz="1600" b="1" cap="all" dirty="0" err="1">
                <a:solidFill>
                  <a:schemeClr val="accent3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invité</a:t>
            </a:r>
            <a:endParaRPr lang="fr-FR" sz="1600" b="1" cap="all" dirty="0">
              <a:solidFill>
                <a:schemeClr val="accent3"/>
              </a:solidFill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F71460E-3DDC-F9F6-156F-F163AEE74237}"/>
              </a:ext>
            </a:extLst>
          </p:cNvPr>
          <p:cNvSpPr/>
          <p:nvPr/>
        </p:nvSpPr>
        <p:spPr>
          <a:xfrm>
            <a:off x="1440604" y="717076"/>
            <a:ext cx="65157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fr-FR" sz="1400" b="1" dirty="0"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tant que PDP : je complète mon compte utilisateur</a:t>
            </a:r>
          </a:p>
        </p:txBody>
      </p:sp>
    </p:spTree>
    <p:extLst>
      <p:ext uri="{BB962C8B-B14F-4D97-AF65-F5344CB8AC3E}">
        <p14:creationId xmlns:p14="http://schemas.microsoft.com/office/powerpoint/2010/main" val="9765155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Connecteur droit 41"/>
          <p:cNvCxnSpPr/>
          <p:nvPr/>
        </p:nvCxnSpPr>
        <p:spPr>
          <a:xfrm flipV="1">
            <a:off x="1547664" y="984739"/>
            <a:ext cx="6194583" cy="7350"/>
          </a:xfrm>
          <a:prstGeom prst="line">
            <a:avLst/>
          </a:prstGeom>
          <a:ln w="19050">
            <a:solidFill>
              <a:schemeClr val="accent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-1" y="0"/>
            <a:ext cx="179513" cy="234888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4"/>
              </a:solidFill>
            </a:endParaRPr>
          </a:p>
        </p:txBody>
      </p:sp>
      <p:sp>
        <p:nvSpPr>
          <p:cNvPr id="12" name="Espace réservé du numéro de diapositive 1">
            <a:extLst>
              <a:ext uri="{FF2B5EF4-FFF2-40B4-BE49-F238E27FC236}">
                <a16:creationId xmlns:a16="http://schemas.microsoft.com/office/drawing/2014/main" id="{D78A4ADB-2E73-4CA6-9D78-C00740A58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74904" y="6453336"/>
            <a:ext cx="2133600" cy="365125"/>
          </a:xfrm>
        </p:spPr>
        <p:txBody>
          <a:bodyPr/>
          <a:lstStyle/>
          <a:p>
            <a:fld id="{D4E683EE-B467-461D-8A15-0D56E0BE7128}" type="slidenum">
              <a:rPr lang="fr-FR" smtClean="0"/>
              <a:pPr/>
              <a:t>9</a:t>
            </a:fld>
            <a:endParaRPr lang="fr-FR" dirty="0"/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2247" y="241256"/>
            <a:ext cx="1006217" cy="864096"/>
          </a:xfrm>
          <a:prstGeom prst="rect">
            <a:avLst/>
          </a:prstGeom>
        </p:spPr>
      </p:pic>
      <p:sp>
        <p:nvSpPr>
          <p:cNvPr id="22" name="Oval 5"/>
          <p:cNvSpPr/>
          <p:nvPr/>
        </p:nvSpPr>
        <p:spPr>
          <a:xfrm>
            <a:off x="346640" y="53087"/>
            <a:ext cx="1026114" cy="102611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1350"/>
          </a:p>
        </p:txBody>
      </p:sp>
      <p:sp>
        <p:nvSpPr>
          <p:cNvPr id="26" name="Oval 63"/>
          <p:cNvSpPr/>
          <p:nvPr/>
        </p:nvSpPr>
        <p:spPr>
          <a:xfrm>
            <a:off x="480999" y="190630"/>
            <a:ext cx="768911" cy="768911"/>
          </a:xfrm>
          <a:prstGeom prst="ellipse">
            <a:avLst/>
          </a:prstGeom>
          <a:solidFill>
            <a:srgbClr val="DBD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1350"/>
          </a:p>
        </p:txBody>
      </p:sp>
      <p:sp>
        <p:nvSpPr>
          <p:cNvPr id="31" name="Shape 2525"/>
          <p:cNvSpPr/>
          <p:nvPr/>
        </p:nvSpPr>
        <p:spPr>
          <a:xfrm>
            <a:off x="675838" y="349358"/>
            <a:ext cx="367718" cy="3677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291" y="17673"/>
                </a:moveTo>
                <a:cubicBezTo>
                  <a:pt x="11562" y="17673"/>
                  <a:pt x="11782" y="17453"/>
                  <a:pt x="11782" y="17182"/>
                </a:cubicBezTo>
                <a:cubicBezTo>
                  <a:pt x="11782" y="16911"/>
                  <a:pt x="11562" y="16691"/>
                  <a:pt x="11291" y="16691"/>
                </a:cubicBezTo>
                <a:cubicBezTo>
                  <a:pt x="11020" y="16691"/>
                  <a:pt x="10800" y="16911"/>
                  <a:pt x="10800" y="17182"/>
                </a:cubicBezTo>
                <a:cubicBezTo>
                  <a:pt x="10800" y="17453"/>
                  <a:pt x="11020" y="17673"/>
                  <a:pt x="11291" y="17673"/>
                </a:cubicBezTo>
                <a:moveTo>
                  <a:pt x="17673" y="18655"/>
                </a:moveTo>
                <a:lnTo>
                  <a:pt x="13745" y="18655"/>
                </a:lnTo>
                <a:lnTo>
                  <a:pt x="13745" y="12273"/>
                </a:lnTo>
                <a:cubicBezTo>
                  <a:pt x="13745" y="12002"/>
                  <a:pt x="13525" y="11782"/>
                  <a:pt x="13255" y="11782"/>
                </a:cubicBezTo>
                <a:lnTo>
                  <a:pt x="8345" y="11782"/>
                </a:lnTo>
                <a:cubicBezTo>
                  <a:pt x="8075" y="11782"/>
                  <a:pt x="7855" y="12002"/>
                  <a:pt x="7855" y="12273"/>
                </a:cubicBezTo>
                <a:lnTo>
                  <a:pt x="7855" y="18655"/>
                </a:lnTo>
                <a:lnTo>
                  <a:pt x="3927" y="18655"/>
                </a:lnTo>
                <a:lnTo>
                  <a:pt x="3927" y="8058"/>
                </a:lnTo>
                <a:lnTo>
                  <a:pt x="10800" y="1185"/>
                </a:lnTo>
                <a:lnTo>
                  <a:pt x="17673" y="8058"/>
                </a:lnTo>
                <a:cubicBezTo>
                  <a:pt x="17673" y="8058"/>
                  <a:pt x="17673" y="18655"/>
                  <a:pt x="17673" y="18655"/>
                </a:cubicBezTo>
                <a:close/>
                <a:moveTo>
                  <a:pt x="17673" y="20618"/>
                </a:moveTo>
                <a:lnTo>
                  <a:pt x="13745" y="20618"/>
                </a:lnTo>
                <a:lnTo>
                  <a:pt x="13745" y="19636"/>
                </a:lnTo>
                <a:lnTo>
                  <a:pt x="17673" y="19636"/>
                </a:lnTo>
                <a:cubicBezTo>
                  <a:pt x="17673" y="19636"/>
                  <a:pt x="17673" y="20618"/>
                  <a:pt x="17673" y="20618"/>
                </a:cubicBezTo>
                <a:close/>
                <a:moveTo>
                  <a:pt x="12764" y="20618"/>
                </a:moveTo>
                <a:lnTo>
                  <a:pt x="8836" y="20618"/>
                </a:lnTo>
                <a:lnTo>
                  <a:pt x="8836" y="12764"/>
                </a:lnTo>
                <a:lnTo>
                  <a:pt x="12764" y="12764"/>
                </a:lnTo>
                <a:cubicBezTo>
                  <a:pt x="12764" y="12764"/>
                  <a:pt x="12764" y="20618"/>
                  <a:pt x="12764" y="20618"/>
                </a:cubicBezTo>
                <a:close/>
                <a:moveTo>
                  <a:pt x="7855" y="20618"/>
                </a:moveTo>
                <a:lnTo>
                  <a:pt x="3927" y="20618"/>
                </a:lnTo>
                <a:lnTo>
                  <a:pt x="3927" y="19636"/>
                </a:lnTo>
                <a:lnTo>
                  <a:pt x="7855" y="19636"/>
                </a:lnTo>
                <a:cubicBezTo>
                  <a:pt x="7855" y="19636"/>
                  <a:pt x="7855" y="20618"/>
                  <a:pt x="7855" y="20618"/>
                </a:cubicBezTo>
                <a:close/>
                <a:moveTo>
                  <a:pt x="14727" y="1964"/>
                </a:moveTo>
                <a:lnTo>
                  <a:pt x="16691" y="1964"/>
                </a:lnTo>
                <a:lnTo>
                  <a:pt x="16691" y="5688"/>
                </a:lnTo>
                <a:lnTo>
                  <a:pt x="14727" y="3724"/>
                </a:lnTo>
                <a:cubicBezTo>
                  <a:pt x="14727" y="3724"/>
                  <a:pt x="14727" y="1964"/>
                  <a:pt x="14727" y="1964"/>
                </a:cubicBezTo>
                <a:close/>
                <a:moveTo>
                  <a:pt x="21456" y="10453"/>
                </a:moveTo>
                <a:lnTo>
                  <a:pt x="17673" y="6670"/>
                </a:lnTo>
                <a:lnTo>
                  <a:pt x="17673" y="1473"/>
                </a:lnTo>
                <a:cubicBezTo>
                  <a:pt x="17673" y="1202"/>
                  <a:pt x="17453" y="982"/>
                  <a:pt x="17182" y="982"/>
                </a:cubicBezTo>
                <a:lnTo>
                  <a:pt x="14236" y="982"/>
                </a:lnTo>
                <a:cubicBezTo>
                  <a:pt x="13966" y="982"/>
                  <a:pt x="13745" y="1202"/>
                  <a:pt x="13745" y="1473"/>
                </a:cubicBezTo>
                <a:lnTo>
                  <a:pt x="13745" y="2742"/>
                </a:lnTo>
                <a:lnTo>
                  <a:pt x="11147" y="144"/>
                </a:lnTo>
                <a:cubicBezTo>
                  <a:pt x="11058" y="55"/>
                  <a:pt x="10935" y="0"/>
                  <a:pt x="10800" y="0"/>
                </a:cubicBezTo>
                <a:cubicBezTo>
                  <a:pt x="10665" y="0"/>
                  <a:pt x="10542" y="55"/>
                  <a:pt x="10453" y="144"/>
                </a:cubicBezTo>
                <a:lnTo>
                  <a:pt x="144" y="10453"/>
                </a:lnTo>
                <a:cubicBezTo>
                  <a:pt x="55" y="10542"/>
                  <a:pt x="0" y="10665"/>
                  <a:pt x="0" y="10800"/>
                </a:cubicBezTo>
                <a:cubicBezTo>
                  <a:pt x="0" y="11072"/>
                  <a:pt x="220" y="11291"/>
                  <a:pt x="491" y="11291"/>
                </a:cubicBezTo>
                <a:cubicBezTo>
                  <a:pt x="626" y="11291"/>
                  <a:pt x="749" y="11236"/>
                  <a:pt x="838" y="11147"/>
                </a:cubicBezTo>
                <a:lnTo>
                  <a:pt x="2945" y="9040"/>
                </a:lnTo>
                <a:lnTo>
                  <a:pt x="2945" y="21109"/>
                </a:lnTo>
                <a:cubicBezTo>
                  <a:pt x="2945" y="21381"/>
                  <a:pt x="3166" y="21600"/>
                  <a:pt x="3436" y="21600"/>
                </a:cubicBezTo>
                <a:lnTo>
                  <a:pt x="18164" y="21600"/>
                </a:lnTo>
                <a:cubicBezTo>
                  <a:pt x="18434" y="21600"/>
                  <a:pt x="18655" y="21381"/>
                  <a:pt x="18655" y="21109"/>
                </a:cubicBezTo>
                <a:lnTo>
                  <a:pt x="18655" y="9040"/>
                </a:lnTo>
                <a:lnTo>
                  <a:pt x="20762" y="11147"/>
                </a:lnTo>
                <a:cubicBezTo>
                  <a:pt x="20851" y="11236"/>
                  <a:pt x="20974" y="11291"/>
                  <a:pt x="21109" y="11291"/>
                </a:cubicBezTo>
                <a:cubicBezTo>
                  <a:pt x="21380" y="11291"/>
                  <a:pt x="21600" y="11072"/>
                  <a:pt x="21600" y="10800"/>
                </a:cubicBezTo>
                <a:cubicBezTo>
                  <a:pt x="21600" y="10665"/>
                  <a:pt x="21545" y="10542"/>
                  <a:pt x="21456" y="10453"/>
                </a:cubicBezTo>
              </a:path>
            </a:pathLst>
          </a:custGeom>
          <a:solidFill>
            <a:srgbClr val="53585F"/>
          </a:solidFill>
          <a:ln w="12700">
            <a:miter lim="400000"/>
          </a:ln>
        </p:spPr>
        <p:txBody>
          <a:bodyPr lIns="14284" tIns="14284" rIns="14284" bIns="14284" anchor="ctr"/>
          <a:lstStyle/>
          <a:p>
            <a:pPr defTabSz="17139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/>
          </a:p>
        </p:txBody>
      </p:sp>
      <p:sp>
        <p:nvSpPr>
          <p:cNvPr id="9" name="Espace réservé de la date 8"/>
          <p:cNvSpPr>
            <a:spLocks noGrp="1"/>
          </p:cNvSpPr>
          <p:nvPr>
            <p:ph type="dt" sz="half" idx="10"/>
          </p:nvPr>
        </p:nvSpPr>
        <p:spPr>
          <a:xfrm>
            <a:off x="346640" y="6468656"/>
            <a:ext cx="3898776" cy="313010"/>
          </a:xfrm>
        </p:spPr>
        <p:txBody>
          <a:bodyPr/>
          <a:lstStyle/>
          <a:p>
            <a:r>
              <a:rPr lang="fr-FR" dirty="0"/>
              <a:t>Guide utilisateur Espace Action Sociale  de l’ANCV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4B085DAD-C003-90E2-923E-F6526BFB0102}"/>
              </a:ext>
            </a:extLst>
          </p:cNvPr>
          <p:cNvSpPr txBox="1"/>
          <p:nvPr/>
        </p:nvSpPr>
        <p:spPr>
          <a:xfrm>
            <a:off x="5364087" y="2306701"/>
            <a:ext cx="3384377" cy="1532334"/>
          </a:xfrm>
          <a:prstGeom prst="round2Diag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Blip>
                <a:blip r:embed="rId4"/>
              </a:buBlip>
            </a:pPr>
            <a:r>
              <a:rPr lang="fr-FR" sz="1400" b="1" dirty="0">
                <a:solidFill>
                  <a:srgbClr val="FF0000"/>
                </a:solidFill>
              </a:rPr>
              <a:t>Le compte est créé</a:t>
            </a:r>
          </a:p>
          <a:p>
            <a:pPr marL="285750" indent="-285750" algn="just">
              <a:buFont typeface="Wingdings" panose="05000000000000000000" pitchFamily="2" charset="2"/>
              <a:buChar char="à"/>
            </a:pPr>
            <a:r>
              <a:rPr lang="fr-FR" sz="1400" b="1" dirty="0">
                <a:sym typeface="Wingdings" panose="05000000000000000000" pitchFamily="2" charset="2"/>
              </a:rPr>
              <a:t>L’utilisateur PDP doit retourner dans sa boite mail pour activer son compte</a:t>
            </a:r>
          </a:p>
          <a:p>
            <a:pPr algn="just"/>
            <a:endParaRPr lang="fr-FR" sz="1400" b="1" dirty="0">
              <a:sym typeface="Wingdings" panose="05000000000000000000" pitchFamily="2" charset="2"/>
            </a:endParaRPr>
          </a:p>
          <a:p>
            <a:pPr algn="just"/>
            <a:endParaRPr lang="fr-FR" sz="1400" b="1" dirty="0">
              <a:sym typeface="Wingdings" panose="05000000000000000000" pitchFamily="2" charset="2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97D1303-A2A5-ED8D-EB91-0632EADC31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0248" y="1519530"/>
            <a:ext cx="4912486" cy="45825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A06DAC0-B85D-8B49-C0C5-4763D45222F9}"/>
              </a:ext>
            </a:extLst>
          </p:cNvPr>
          <p:cNvSpPr/>
          <p:nvPr/>
        </p:nvSpPr>
        <p:spPr>
          <a:xfrm>
            <a:off x="5778136" y="1482439"/>
            <a:ext cx="29703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fr-FR" sz="14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activer le compte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1F13551B-28A6-A324-E6CE-AF3091401A0F}"/>
              </a:ext>
            </a:extLst>
          </p:cNvPr>
          <p:cNvGrpSpPr/>
          <p:nvPr/>
        </p:nvGrpSpPr>
        <p:grpSpPr>
          <a:xfrm>
            <a:off x="-57320" y="2348880"/>
            <a:ext cx="276999" cy="2348880"/>
            <a:chOff x="-57320" y="2348880"/>
            <a:chExt cx="276999" cy="234888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C5F6328-0A35-FBDD-0FF1-AAB1AFCD31BB}"/>
                </a:ext>
              </a:extLst>
            </p:cNvPr>
            <p:cNvSpPr/>
            <p:nvPr/>
          </p:nvSpPr>
          <p:spPr>
            <a:xfrm>
              <a:off x="-6193" y="2348880"/>
              <a:ext cx="179513" cy="234888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accent4"/>
                </a:solidFill>
              </a:endParaRPr>
            </a:p>
          </p:txBody>
        </p:sp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0BF4200F-864B-0FA9-F34C-AFAC58B813B0}"/>
                </a:ext>
              </a:extLst>
            </p:cNvPr>
            <p:cNvSpPr txBox="1"/>
            <p:nvPr/>
          </p:nvSpPr>
          <p:spPr>
            <a:xfrm rot="16200000">
              <a:off x="-673300" y="3468915"/>
              <a:ext cx="15089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b="1" dirty="0">
                  <a:solidFill>
                    <a:schemeClr val="bg1"/>
                  </a:solidFill>
                </a:rPr>
                <a:t> </a:t>
              </a:r>
              <a:r>
                <a:rPr lang="fr-FR" sz="1200" dirty="0">
                  <a:solidFill>
                    <a:schemeClr val="bg1"/>
                  </a:solidFill>
                </a:rPr>
                <a:t>SIREN   Différent</a:t>
              </a: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DE1C81BB-DD23-3606-712C-586C23ED0B57}"/>
              </a:ext>
            </a:extLst>
          </p:cNvPr>
          <p:cNvSpPr/>
          <p:nvPr/>
        </p:nvSpPr>
        <p:spPr>
          <a:xfrm>
            <a:off x="1547664" y="250313"/>
            <a:ext cx="63494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cap="all" dirty="0">
                <a:solidFill>
                  <a:schemeClr val="accent3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01 – </a:t>
            </a:r>
            <a:r>
              <a:rPr lang="en-US" sz="1600" b="1" cap="all" dirty="0" err="1">
                <a:solidFill>
                  <a:schemeClr val="accent3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</a:t>
            </a:r>
            <a:r>
              <a:rPr lang="en-US" sz="1600" b="1" cap="all" dirty="0">
                <a:solidFill>
                  <a:schemeClr val="accent3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tant que </a:t>
            </a:r>
            <a:r>
              <a:rPr lang="en-US" sz="1600" b="1" cap="all" dirty="0" err="1">
                <a:solidFill>
                  <a:schemeClr val="accent3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porteurs</a:t>
            </a:r>
            <a:r>
              <a:rPr lang="en-US" sz="1600" b="1" cap="all" dirty="0">
                <a:solidFill>
                  <a:schemeClr val="accent3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 </a:t>
            </a:r>
            <a:r>
              <a:rPr lang="en-US" sz="1600" b="1" cap="all" dirty="0" err="1">
                <a:solidFill>
                  <a:schemeClr val="accent3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projet</a:t>
            </a:r>
            <a:r>
              <a:rPr lang="en-US" sz="1600" b="1" cap="all" dirty="0">
                <a:solidFill>
                  <a:schemeClr val="accent3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(PDP) </a:t>
            </a:r>
            <a:r>
              <a:rPr lang="en-US" sz="1600" b="1" cap="all" dirty="0" err="1">
                <a:solidFill>
                  <a:schemeClr val="accent3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invité</a:t>
            </a:r>
            <a:endParaRPr lang="fr-FR" sz="1600" b="1" cap="all" dirty="0">
              <a:solidFill>
                <a:schemeClr val="accent3"/>
              </a:solidFill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5FF4412-21E0-2E47-CEEB-2AB75EF6CD9E}"/>
              </a:ext>
            </a:extLst>
          </p:cNvPr>
          <p:cNvSpPr/>
          <p:nvPr/>
        </p:nvSpPr>
        <p:spPr>
          <a:xfrm>
            <a:off x="1440604" y="717076"/>
            <a:ext cx="65157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fr-FR" sz="1400" b="1" dirty="0"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tant que PDP : j’active mon compte</a:t>
            </a:r>
          </a:p>
        </p:txBody>
      </p:sp>
    </p:spTree>
    <p:extLst>
      <p:ext uri="{BB962C8B-B14F-4D97-AF65-F5344CB8AC3E}">
        <p14:creationId xmlns:p14="http://schemas.microsoft.com/office/powerpoint/2010/main" val="349614845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688960FB9DB014A9571E6D85C113A82" ma:contentTypeVersion="2" ma:contentTypeDescription="Crée un document." ma:contentTypeScope="" ma:versionID="db66c18f1ceeaf9dc9b75027045be852">
  <xsd:schema xmlns:xsd="http://www.w3.org/2001/XMLSchema" xmlns:xs="http://www.w3.org/2001/XMLSchema" xmlns:p="http://schemas.microsoft.com/office/2006/metadata/properties" xmlns:ns2="54811678-360c-4b64-a234-b7feee17668b" targetNamespace="http://schemas.microsoft.com/office/2006/metadata/properties" ma:root="true" ma:fieldsID="67fb653655fe6e0648ba8e56a069e702" ns2:_="">
    <xsd:import namespace="54811678-360c-4b64-a234-b7feee17668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811678-360c-4b64-a234-b7feee17668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A810A2B-9DFF-4788-AC15-2AA44328200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4811678-360c-4b64-a234-b7feee17668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FAFE462-432A-4752-856E-B18BC952994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C46A27A-87D2-4BA8-ACE5-893EEE107CC8}">
  <ds:schemaRefs>
    <ds:schemaRef ds:uri="http://schemas.microsoft.com/office/2006/metadata/properties"/>
    <ds:schemaRef ds:uri="http://purl.org/dc/terms/"/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54811678-360c-4b64-a234-b7feee17668b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46668</TotalTime>
  <Words>1486</Words>
  <Application>Microsoft Office PowerPoint</Application>
  <PresentationFormat>Affichage à l'écran (4:3)</PresentationFormat>
  <Paragraphs>157</Paragraphs>
  <Slides>14</Slides>
  <Notes>13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Century Gothic</vt:lpstr>
      <vt:lpstr>Gill Sans</vt:lpstr>
      <vt:lpstr>Verdana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Gicquel Véronique</dc:creator>
  <cp:lastModifiedBy>Florence Pingrieux</cp:lastModifiedBy>
  <cp:revision>1441</cp:revision>
  <cp:lastPrinted>2023-03-22T11:24:15Z</cp:lastPrinted>
  <dcterms:created xsi:type="dcterms:W3CDTF">2015-03-25T09:14:55Z</dcterms:created>
  <dcterms:modified xsi:type="dcterms:W3CDTF">2023-03-22T11:24:19Z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0x010100D688960FB9DB014A9571E6D85C113A82</vt:lpwstr>
  </property>
</Properties>
</file>